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Lato" panose="020F0502020204030203" pitchFamily="34" charset="0"/>
      <p:regular r:id="rId17"/>
      <p:bold r:id="rId18"/>
      <p:italic r:id="rId19"/>
      <p:boldItalic r:id="rId20"/>
    </p:embeddedFont>
    <p:embeddedFont>
      <p:font typeface="Montserrat" panose="00000500000000000000" pitchFamily="2" charset="0"/>
      <p:regular r:id="rId21"/>
      <p:bold r:id="rId22"/>
      <p:italic r:id="rId23"/>
      <p:boldItalic r:id="rId24"/>
    </p:embeddedFont>
    <p:embeddedFont>
      <p:font typeface="Montserrat Medium" panose="00000600000000000000" pitchFamily="2" charset="0"/>
      <p:regular r:id="rId25"/>
      <p:bold r:id="rId26"/>
      <p:italic r:id="rId27"/>
      <p:boldItalic r:id="rId28"/>
    </p:embeddedFont>
    <p:embeddedFont>
      <p:font typeface="Montserrat SemiBold" panose="00000700000000000000" pitchFamily="2" charset="0"/>
      <p:regular r:id="rId29"/>
      <p:bold r:id="rId30"/>
      <p:italic r:id="rId31"/>
      <p:boldItalic r:id="rId32"/>
    </p:embeddedFont>
    <p:embeddedFont>
      <p:font typeface="Waiting for the Sunrise" panose="020B0604020202020204"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15" d="100"/>
          <a:sy n="215" d="100"/>
        </p:scale>
        <p:origin x="3972" y="4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41b193cd1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41b193cd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d5b2f2fcf3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d5b2f2fcf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d5b2f2fcf3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d5b2f2fcf3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d5b2f2fcf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d5b2f2fcf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d5b2f2fcf3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d5b2f2fcf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d5b2f2fcf3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d5b2f2fcf3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d5b2f2fcf3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d5b2f2fcf3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d5b2f2fcf3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d5b2f2fcf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d5b2f2fcf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5b2f2fcf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d935d5731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d935d573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d5b2f2fcf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d5b2f2fcf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d5b2f2fcf3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d5b2f2fcf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 Written in 1521 “to his fellow Augustinians at Wittenberg about the abuse of the Mass,” according to Ewald M. Plass in WHAT LUTHER SAYS.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d5b2f2fcf3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d5b2f2fcf3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d5b2f2fcf3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d5b2f2fcf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6" name="Google Shape;56;p13"/>
          <p:cNvPicPr preferRelativeResize="0"/>
          <p:nvPr/>
        </p:nvPicPr>
        <p:blipFill rotWithShape="1">
          <a:blip r:embed="rId3">
            <a:alphaModFix/>
          </a:blip>
          <a:srcRect t="-1400" b="1400"/>
          <a:stretch/>
        </p:blipFill>
        <p:spPr>
          <a:xfrm>
            <a:off x="-101000" y="-156125"/>
            <a:ext cx="9346002" cy="5591926"/>
          </a:xfrm>
          <a:prstGeom prst="rect">
            <a:avLst/>
          </a:prstGeom>
          <a:noFill/>
          <a:ln>
            <a:noFill/>
          </a:ln>
        </p:spPr>
      </p:pic>
      <p:sp>
        <p:nvSpPr>
          <p:cNvPr id="57" name="Google Shape;57;p13"/>
          <p:cNvSpPr/>
          <p:nvPr/>
        </p:nvSpPr>
        <p:spPr>
          <a:xfrm rot="-856172">
            <a:off x="325587" y="450496"/>
            <a:ext cx="2644800" cy="696471"/>
          </a:xfrm>
          <a:prstGeom prst="wedgeRoundRectCallout">
            <a:avLst>
              <a:gd name="adj1" fmla="val -10463"/>
              <a:gd name="adj2" fmla="val 96768"/>
              <a:gd name="adj3" fmla="val 0"/>
            </a:avLst>
          </a:prstGeom>
          <a:solidFill>
            <a:srgbClr val="9FC5E8"/>
          </a:solidFill>
          <a:ln w="38100" cap="flat" cmpd="sng">
            <a:solidFill>
              <a:schemeClr val="lt1"/>
            </a:solidFill>
            <a:prstDash val="solid"/>
            <a:round/>
            <a:headEnd type="none" w="sm" len="sm"/>
            <a:tailEnd type="none" w="sm" len="sm"/>
          </a:ln>
          <a:effectLst>
            <a:outerShdw blurRad="314325" dist="161925" dir="8340000" algn="bl" rotWithShape="0">
              <a:srgbClr val="000000">
                <a:alpha val="68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600">
                <a:solidFill>
                  <a:schemeClr val="lt1"/>
                </a:solidFill>
                <a:latin typeface="Waiting for the Sunrise"/>
                <a:ea typeface="Waiting for the Sunrise"/>
                <a:cs typeface="Waiting for the Sunrise"/>
                <a:sym typeface="Waiting for the Sunrise"/>
              </a:rPr>
              <a:t>Let’s Talk About…</a:t>
            </a:r>
            <a:endParaRPr sz="1600">
              <a:latin typeface="Waiting for the Sunrise"/>
              <a:ea typeface="Waiting for the Sunrise"/>
              <a:cs typeface="Waiting for the Sunrise"/>
              <a:sym typeface="Waiting for the Sunrise"/>
            </a:endParaRPr>
          </a:p>
        </p:txBody>
      </p:sp>
      <p:sp>
        <p:nvSpPr>
          <p:cNvPr id="58" name="Google Shape;58;p13"/>
          <p:cNvSpPr/>
          <p:nvPr/>
        </p:nvSpPr>
        <p:spPr>
          <a:xfrm>
            <a:off x="5009300" y="3999325"/>
            <a:ext cx="2734800" cy="502500"/>
          </a:xfrm>
          <a:prstGeom prst="roundRect">
            <a:avLst>
              <a:gd name="adj" fmla="val 16667"/>
            </a:avLst>
          </a:prstGeom>
          <a:solidFill>
            <a:srgbClr val="9FC5E8"/>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a:solidFill>
                  <a:schemeClr val="lt1"/>
                </a:solidFill>
                <a:latin typeface="Waiting for the Sunrise"/>
                <a:ea typeface="Waiting for the Sunrise"/>
                <a:cs typeface="Waiting for the Sunrise"/>
                <a:sym typeface="Waiting for the Sunrise"/>
              </a:rPr>
              <a:t>An Online Bible Study</a:t>
            </a:r>
            <a:endParaRPr sz="2300">
              <a:solidFill>
                <a:schemeClr val="lt1"/>
              </a:solidFill>
              <a:latin typeface="Waiting for the Sunrise"/>
              <a:ea typeface="Waiting for the Sunrise"/>
              <a:cs typeface="Waiting for the Sunrise"/>
              <a:sym typeface="Waiting for the Sunris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13"/>
        <p:cNvGrpSpPr/>
        <p:nvPr/>
      </p:nvGrpSpPr>
      <p:grpSpPr>
        <a:xfrm>
          <a:off x="0" y="0"/>
          <a:ext cx="0" cy="0"/>
          <a:chOff x="0" y="0"/>
          <a:chExt cx="0" cy="0"/>
        </a:xfrm>
      </p:grpSpPr>
      <p:pic>
        <p:nvPicPr>
          <p:cNvPr id="114" name="Google Shape;114;p22"/>
          <p:cNvPicPr preferRelativeResize="0"/>
          <p:nvPr/>
        </p:nvPicPr>
        <p:blipFill rotWithShape="1">
          <a:blip r:embed="rId3">
            <a:alphaModFix/>
          </a:blip>
          <a:srcRect l="3130" t="2786" r="3411" b="7607"/>
          <a:stretch/>
        </p:blipFill>
        <p:spPr>
          <a:xfrm>
            <a:off x="1488525" y="271600"/>
            <a:ext cx="6148674" cy="460885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0" name="Google Shape;120;p23"/>
          <p:cNvSpPr txBox="1">
            <a:spLocks noGrp="1"/>
          </p:cNvSpPr>
          <p:nvPr>
            <p:ph type="body" idx="1"/>
          </p:nvPr>
        </p:nvSpPr>
        <p:spPr>
          <a:xfrm>
            <a:off x="258775" y="346475"/>
            <a:ext cx="8618700" cy="4384200"/>
          </a:xfrm>
          <a:prstGeom prst="rect">
            <a:avLst/>
          </a:prstGeom>
          <a:solidFill>
            <a:schemeClr val="accent1"/>
          </a:solidFill>
          <a:ln w="76200" cap="flat" cmpd="sng">
            <a:solidFill>
              <a:srgbClr val="DA822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1200"/>
              </a:spcBef>
              <a:spcAft>
                <a:spcPts val="0"/>
              </a:spcAft>
              <a:buClr>
                <a:schemeClr val="dk1"/>
              </a:buClr>
              <a:buSzPts val="1100"/>
              <a:buFont typeface="Arial"/>
              <a:buNone/>
            </a:pPr>
            <a:r>
              <a:rPr lang="en" sz="3100" dirty="0">
                <a:solidFill>
                  <a:schemeClr val="dk1"/>
                </a:solidFill>
                <a:latin typeface="Montserrat"/>
                <a:ea typeface="Montserrat"/>
                <a:cs typeface="Montserrat"/>
                <a:sym typeface="Montserrat"/>
              </a:rPr>
              <a:t>Martin Luther's room at the Wartburg castle in the Black Forest of Saxony, where he was hidden from enemies of the Reformation for ten months. Here he began work on his translation of the Scriptures into German. "</a:t>
            </a:r>
            <a:r>
              <a:rPr lang="en" sz="3100" i="1" dirty="0">
                <a:solidFill>
                  <a:schemeClr val="dk1"/>
                </a:solidFill>
                <a:latin typeface="Montserrat"/>
                <a:ea typeface="Montserrat"/>
                <a:cs typeface="Montserrat"/>
                <a:sym typeface="Montserrat"/>
              </a:rPr>
              <a:t>Your words are a lamp for my feet and a light for my path</a:t>
            </a:r>
            <a:r>
              <a:rPr lang="en" sz="3100" dirty="0">
                <a:solidFill>
                  <a:schemeClr val="dk1"/>
                </a:solidFill>
                <a:latin typeface="Montserrat"/>
                <a:ea typeface="Montserrat"/>
                <a:cs typeface="Montserrat"/>
                <a:sym typeface="Montserrat"/>
              </a:rPr>
              <a:t> (Psalm 119).”</a:t>
            </a:r>
            <a:endParaRPr sz="3100" dirty="0">
              <a:solidFill>
                <a:schemeClr val="dk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6" name="Google Shape;126;p24"/>
          <p:cNvSpPr txBox="1">
            <a:spLocks noGrp="1"/>
          </p:cNvSpPr>
          <p:nvPr>
            <p:ph type="body" idx="1"/>
          </p:nvPr>
        </p:nvSpPr>
        <p:spPr>
          <a:xfrm>
            <a:off x="97650" y="165700"/>
            <a:ext cx="8948700" cy="1645800"/>
          </a:xfrm>
          <a:prstGeom prst="rect">
            <a:avLst/>
          </a:prstGeom>
          <a:solidFill>
            <a:schemeClr val="lt2"/>
          </a:solidFill>
          <a:ln w="76200" cap="flat" cmpd="sng">
            <a:solidFill>
              <a:srgbClr val="BB090F"/>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1200"/>
              </a:spcBef>
              <a:spcAft>
                <a:spcPts val="0"/>
              </a:spcAft>
              <a:buNone/>
            </a:pPr>
            <a:r>
              <a:rPr lang="en" sz="2900" dirty="0">
                <a:solidFill>
                  <a:srgbClr val="050505"/>
                </a:solidFill>
                <a:latin typeface="Montserrat Medium"/>
                <a:ea typeface="Montserrat Medium"/>
                <a:cs typeface="Montserrat Medium"/>
                <a:sym typeface="Montserrat Medium"/>
              </a:rPr>
              <a:t>Imagine Martin Luther’s loneliness: apart from his family and friends, secretly hidden away in the Wartburg Castle.</a:t>
            </a:r>
            <a:endParaRPr sz="3100" dirty="0">
              <a:solidFill>
                <a:schemeClr val="dk1"/>
              </a:solidFill>
              <a:latin typeface="Lato"/>
              <a:ea typeface="Lato"/>
              <a:cs typeface="Lato"/>
              <a:sym typeface="Lato"/>
            </a:endParaRPr>
          </a:p>
        </p:txBody>
      </p:sp>
      <p:sp>
        <p:nvSpPr>
          <p:cNvPr id="127" name="Google Shape;127;p24"/>
          <p:cNvSpPr txBox="1"/>
          <p:nvPr/>
        </p:nvSpPr>
        <p:spPr>
          <a:xfrm>
            <a:off x="183200" y="2015700"/>
            <a:ext cx="4853100" cy="1800900"/>
          </a:xfrm>
          <a:prstGeom prst="rect">
            <a:avLst/>
          </a:prstGeom>
          <a:solidFill>
            <a:srgbClr val="BB090F"/>
          </a:solidFill>
          <a:ln w="7620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500">
                <a:solidFill>
                  <a:srgbClr val="050505"/>
                </a:solidFill>
                <a:latin typeface="Montserrat SemiBold"/>
                <a:ea typeface="Montserrat SemiBold"/>
                <a:cs typeface="Montserrat SemiBold"/>
                <a:sym typeface="Montserrat SemiBold"/>
              </a:rPr>
              <a:t>What sustained him during that dark time?</a:t>
            </a:r>
            <a:endParaRPr sz="3900">
              <a:solidFill>
                <a:schemeClr val="dk2"/>
              </a:solidFill>
              <a:latin typeface="Montserrat SemiBold"/>
              <a:ea typeface="Montserrat SemiBold"/>
              <a:cs typeface="Montserrat SemiBold"/>
              <a:sym typeface="Montserrat SemiBold"/>
            </a:endParaRPr>
          </a:p>
        </p:txBody>
      </p:sp>
      <p:sp>
        <p:nvSpPr>
          <p:cNvPr id="128" name="Google Shape;128;p24"/>
          <p:cNvSpPr txBox="1"/>
          <p:nvPr/>
        </p:nvSpPr>
        <p:spPr>
          <a:xfrm>
            <a:off x="3926600" y="3447550"/>
            <a:ext cx="5001900" cy="1262100"/>
          </a:xfrm>
          <a:prstGeom prst="rect">
            <a:avLst/>
          </a:prstGeom>
          <a:solidFill>
            <a:schemeClr val="accent1"/>
          </a:solidFill>
          <a:ln w="76200" cap="flat" cmpd="sng">
            <a:solidFill>
              <a:srgbClr val="DA822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500">
                <a:solidFill>
                  <a:srgbClr val="050505"/>
                </a:solidFill>
                <a:latin typeface="Montserrat SemiBold"/>
                <a:ea typeface="Montserrat SemiBold"/>
                <a:cs typeface="Montserrat SemiBold"/>
                <a:sym typeface="Montserrat SemiBold"/>
              </a:rPr>
              <a:t>What sustains me during difficulties?</a:t>
            </a:r>
            <a:endParaRPr sz="3500">
              <a:solidFill>
                <a:schemeClr val="dk2"/>
              </a:solidFill>
              <a:latin typeface="Montserrat SemiBold"/>
              <a:ea typeface="Montserrat SemiBold"/>
              <a:cs typeface="Montserrat SemiBold"/>
              <a:sym typeface="Montserrat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4" name="Google Shape;134;p25"/>
          <p:cNvSpPr txBox="1">
            <a:spLocks noGrp="1"/>
          </p:cNvSpPr>
          <p:nvPr>
            <p:ph type="body" idx="1"/>
          </p:nvPr>
        </p:nvSpPr>
        <p:spPr>
          <a:xfrm>
            <a:off x="97650" y="165700"/>
            <a:ext cx="8948700" cy="1645800"/>
          </a:xfrm>
          <a:prstGeom prst="rect">
            <a:avLst/>
          </a:prstGeom>
          <a:solidFill>
            <a:schemeClr val="accent1"/>
          </a:solidFill>
          <a:ln w="76200" cap="flat" cmpd="sng">
            <a:solidFill>
              <a:srgbClr val="DA822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1200"/>
              </a:spcBef>
              <a:spcAft>
                <a:spcPts val="0"/>
              </a:spcAft>
              <a:buNone/>
            </a:pPr>
            <a:r>
              <a:rPr lang="en" sz="2800" dirty="0">
                <a:solidFill>
                  <a:srgbClr val="050505"/>
                </a:solidFill>
                <a:latin typeface="Montserrat Medium"/>
                <a:ea typeface="Montserrat Medium"/>
                <a:cs typeface="Montserrat Medium"/>
                <a:sym typeface="Montserrat Medium"/>
              </a:rPr>
              <a:t>Luther’s </a:t>
            </a:r>
            <a:r>
              <a:rPr lang="en" sz="2800" u="sng" dirty="0">
                <a:solidFill>
                  <a:srgbClr val="050505"/>
                </a:solidFill>
                <a:latin typeface="Montserrat Medium"/>
                <a:ea typeface="Montserrat Medium"/>
                <a:cs typeface="Montserrat Medium"/>
                <a:sym typeface="Montserrat Medium"/>
              </a:rPr>
              <a:t>Small Catechism </a:t>
            </a:r>
            <a:r>
              <a:rPr lang="en" sz="2800" dirty="0">
                <a:solidFill>
                  <a:srgbClr val="050505"/>
                </a:solidFill>
                <a:latin typeface="Montserrat Medium"/>
                <a:ea typeface="Montserrat Medium"/>
                <a:cs typeface="Montserrat Medium"/>
                <a:sym typeface="Montserrat Medium"/>
              </a:rPr>
              <a:t>was written for family instruction in Bible truths.  The Six Chief Parts are a simple presentation of Christian doctrine. </a:t>
            </a:r>
            <a:endParaRPr sz="3100" dirty="0">
              <a:solidFill>
                <a:schemeClr val="dk1"/>
              </a:solidFill>
              <a:latin typeface="Lato"/>
              <a:ea typeface="Lato"/>
              <a:cs typeface="Lato"/>
              <a:sym typeface="Lato"/>
            </a:endParaRPr>
          </a:p>
        </p:txBody>
      </p:sp>
      <p:sp>
        <p:nvSpPr>
          <p:cNvPr id="135" name="Google Shape;135;p25"/>
          <p:cNvSpPr txBox="1"/>
          <p:nvPr/>
        </p:nvSpPr>
        <p:spPr>
          <a:xfrm>
            <a:off x="311700" y="2058475"/>
            <a:ext cx="4853100" cy="723300"/>
          </a:xfrm>
          <a:prstGeom prst="rect">
            <a:avLst/>
          </a:prstGeom>
          <a:solidFill>
            <a:schemeClr val="lt2"/>
          </a:solidFill>
          <a:ln w="7620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500">
                <a:solidFill>
                  <a:srgbClr val="050505"/>
                </a:solidFill>
                <a:latin typeface="Montserrat SemiBold"/>
                <a:ea typeface="Montserrat SemiBold"/>
                <a:cs typeface="Montserrat SemiBold"/>
                <a:sym typeface="Montserrat SemiBold"/>
              </a:rPr>
              <a:t>Remember them?</a:t>
            </a:r>
            <a:r>
              <a:rPr lang="en" i="1">
                <a:solidFill>
                  <a:srgbClr val="050505"/>
                </a:solidFill>
                <a:highlight>
                  <a:srgbClr val="FFFFFF"/>
                </a:highlight>
                <a:latin typeface="Montserrat SemiBold"/>
                <a:ea typeface="Montserrat SemiBold"/>
                <a:cs typeface="Montserrat SemiBold"/>
                <a:sym typeface="Montserrat SemiBold"/>
              </a:rPr>
              <a:t> </a:t>
            </a:r>
            <a:endParaRPr sz="3900">
              <a:solidFill>
                <a:schemeClr val="dk2"/>
              </a:solidFill>
              <a:latin typeface="Montserrat SemiBold"/>
              <a:ea typeface="Montserrat SemiBold"/>
              <a:cs typeface="Montserrat SemiBold"/>
              <a:sym typeface="Montserrat SemiBold"/>
            </a:endParaRPr>
          </a:p>
        </p:txBody>
      </p:sp>
      <p:sp>
        <p:nvSpPr>
          <p:cNvPr id="136" name="Google Shape;136;p25"/>
          <p:cNvSpPr txBox="1"/>
          <p:nvPr/>
        </p:nvSpPr>
        <p:spPr>
          <a:xfrm>
            <a:off x="3295650" y="2702699"/>
            <a:ext cx="5750700" cy="2350613"/>
          </a:xfrm>
          <a:prstGeom prst="rect">
            <a:avLst/>
          </a:prstGeom>
          <a:solidFill>
            <a:srgbClr val="DA8222"/>
          </a:solidFill>
          <a:ln w="76200" cap="flat" cmpd="sng">
            <a:solidFill>
              <a:srgbClr val="BB090F"/>
            </a:solidFill>
            <a:prstDash val="solid"/>
            <a:round/>
            <a:headEnd type="none" w="sm" len="sm"/>
            <a:tailEnd type="none" w="sm" len="sm"/>
          </a:ln>
        </p:spPr>
        <p:txBody>
          <a:bodyPr spcFirstLastPara="1" wrap="square" lIns="91425" tIns="91425" rIns="91425" bIns="91425" anchor="ctr" anchorCtr="0">
            <a:spAutoFit/>
          </a:bodyPr>
          <a:lstStyle/>
          <a:p>
            <a:pPr marL="0" lvl="0" indent="0" algn="ctr" rtl="0">
              <a:lnSpc>
                <a:spcPct val="115000"/>
              </a:lnSpc>
              <a:spcBef>
                <a:spcPts val="1200"/>
              </a:spcBef>
              <a:spcAft>
                <a:spcPts val="1200"/>
              </a:spcAft>
              <a:buNone/>
            </a:pPr>
            <a:r>
              <a:rPr lang="en" sz="3500" dirty="0">
                <a:solidFill>
                  <a:srgbClr val="050505"/>
                </a:solidFill>
                <a:latin typeface="Montserrat SemiBold"/>
                <a:ea typeface="Montserrat SemiBold"/>
                <a:cs typeface="Montserrat SemiBold"/>
                <a:sym typeface="Montserrat SemiBold"/>
              </a:rPr>
              <a:t>How is this book used in your family or among your congregation?</a:t>
            </a:r>
            <a:endParaRPr sz="4200" dirty="0">
              <a:solidFill>
                <a:srgbClr val="050505"/>
              </a:solidFill>
              <a:latin typeface="Montserrat SemiBold"/>
              <a:ea typeface="Montserrat SemiBold"/>
              <a:cs typeface="Montserrat SemiBold"/>
              <a:sym typeface="Montserrat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42" name="Google Shape;142;p26"/>
          <p:cNvSpPr txBox="1">
            <a:spLocks noGrp="1"/>
          </p:cNvSpPr>
          <p:nvPr>
            <p:ph type="body" idx="1"/>
          </p:nvPr>
        </p:nvSpPr>
        <p:spPr>
          <a:xfrm>
            <a:off x="311700" y="260925"/>
            <a:ext cx="4930200" cy="3389700"/>
          </a:xfrm>
          <a:prstGeom prst="rect">
            <a:avLst/>
          </a:prstGeom>
          <a:solidFill>
            <a:srgbClr val="DA8222"/>
          </a:solidFill>
          <a:ln w="76200"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200"/>
              </a:spcAft>
              <a:buNone/>
            </a:pPr>
            <a:r>
              <a:rPr lang="en" sz="3700">
                <a:solidFill>
                  <a:srgbClr val="050505"/>
                </a:solidFill>
                <a:latin typeface="Montserrat SemiBold"/>
                <a:ea typeface="Montserrat SemiBold"/>
                <a:cs typeface="Montserrat SemiBold"/>
                <a:sym typeface="Montserrat SemiBold"/>
              </a:rPr>
              <a:t>If Luther had a favorite Bible passage, what do you suppose it might be? </a:t>
            </a:r>
            <a:endParaRPr sz="3700">
              <a:latin typeface="Montserrat SemiBold"/>
              <a:ea typeface="Montserrat SemiBold"/>
              <a:cs typeface="Montserrat SemiBold"/>
              <a:sym typeface="Montserrat SemiBold"/>
            </a:endParaRPr>
          </a:p>
        </p:txBody>
      </p:sp>
      <p:sp>
        <p:nvSpPr>
          <p:cNvPr id="143" name="Google Shape;143;p26"/>
          <p:cNvSpPr txBox="1">
            <a:spLocks noGrp="1"/>
          </p:cNvSpPr>
          <p:nvPr>
            <p:ph type="body" idx="2"/>
          </p:nvPr>
        </p:nvSpPr>
        <p:spPr>
          <a:xfrm>
            <a:off x="5081400" y="2003950"/>
            <a:ext cx="3750900" cy="2790900"/>
          </a:xfrm>
          <a:prstGeom prst="rect">
            <a:avLst/>
          </a:prstGeom>
          <a:solidFill>
            <a:schemeClr val="lt2"/>
          </a:solidFill>
          <a:ln w="76200" cap="flat" cmpd="sng">
            <a:solidFill>
              <a:srgbClr val="BB090F"/>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05000"/>
              </a:lnSpc>
              <a:spcBef>
                <a:spcPts val="0"/>
              </a:spcBef>
              <a:spcAft>
                <a:spcPts val="0"/>
              </a:spcAft>
              <a:buNone/>
            </a:pPr>
            <a:r>
              <a:rPr lang="en" sz="2900">
                <a:solidFill>
                  <a:srgbClr val="050505"/>
                </a:solidFill>
                <a:latin typeface="Montserrat Medium"/>
                <a:ea typeface="Montserrat Medium"/>
                <a:cs typeface="Montserrat Medium"/>
                <a:sym typeface="Montserrat Medium"/>
              </a:rPr>
              <a:t>Some candidates might include:</a:t>
            </a:r>
            <a:endParaRPr sz="2900">
              <a:solidFill>
                <a:srgbClr val="050505"/>
              </a:solidFill>
              <a:latin typeface="Montserrat Medium"/>
              <a:ea typeface="Montserrat Medium"/>
              <a:cs typeface="Montserrat Medium"/>
              <a:sym typeface="Montserrat Medium"/>
            </a:endParaRPr>
          </a:p>
          <a:p>
            <a:pPr marL="457200" lvl="0" indent="-412750" algn="just" rtl="0">
              <a:lnSpc>
                <a:spcPct val="105000"/>
              </a:lnSpc>
              <a:spcBef>
                <a:spcPts val="1200"/>
              </a:spcBef>
              <a:spcAft>
                <a:spcPts val="0"/>
              </a:spcAft>
              <a:buClr>
                <a:srgbClr val="050505"/>
              </a:buClr>
              <a:buSzPts val="2900"/>
              <a:buFont typeface="Montserrat Medium"/>
              <a:buChar char="●"/>
            </a:pPr>
            <a:r>
              <a:rPr lang="en" sz="2900">
                <a:solidFill>
                  <a:srgbClr val="050505"/>
                </a:solidFill>
                <a:latin typeface="Montserrat Medium"/>
                <a:ea typeface="Montserrat Medium"/>
                <a:cs typeface="Montserrat Medium"/>
                <a:sym typeface="Montserrat Medium"/>
              </a:rPr>
              <a:t>John 3:16 </a:t>
            </a:r>
            <a:endParaRPr sz="2900">
              <a:solidFill>
                <a:srgbClr val="050505"/>
              </a:solidFill>
              <a:latin typeface="Montserrat Medium"/>
              <a:ea typeface="Montserrat Medium"/>
              <a:cs typeface="Montserrat Medium"/>
              <a:sym typeface="Montserrat Medium"/>
            </a:endParaRPr>
          </a:p>
          <a:p>
            <a:pPr marL="457200" lvl="0" indent="-412750" algn="just" rtl="0">
              <a:lnSpc>
                <a:spcPct val="105000"/>
              </a:lnSpc>
              <a:spcBef>
                <a:spcPts val="0"/>
              </a:spcBef>
              <a:spcAft>
                <a:spcPts val="0"/>
              </a:spcAft>
              <a:buClr>
                <a:srgbClr val="050505"/>
              </a:buClr>
              <a:buSzPts val="2900"/>
              <a:buFont typeface="Montserrat Medium"/>
              <a:buChar char="●"/>
            </a:pPr>
            <a:r>
              <a:rPr lang="en" sz="2900">
                <a:solidFill>
                  <a:srgbClr val="050505"/>
                </a:solidFill>
                <a:latin typeface="Montserrat Medium"/>
                <a:ea typeface="Montserrat Medium"/>
                <a:cs typeface="Montserrat Medium"/>
                <a:sym typeface="Montserrat Medium"/>
              </a:rPr>
              <a:t>Ephesians 2:8-9</a:t>
            </a:r>
            <a:endParaRPr sz="2900">
              <a:solidFill>
                <a:srgbClr val="050505"/>
              </a:solidFill>
              <a:latin typeface="Montserrat Medium"/>
              <a:ea typeface="Montserrat Medium"/>
              <a:cs typeface="Montserrat Medium"/>
              <a:sym typeface="Montserrat Medium"/>
            </a:endParaRPr>
          </a:p>
          <a:p>
            <a:pPr marL="457200" lvl="0" indent="-412750" algn="just" rtl="0">
              <a:lnSpc>
                <a:spcPct val="105000"/>
              </a:lnSpc>
              <a:spcBef>
                <a:spcPts val="0"/>
              </a:spcBef>
              <a:spcAft>
                <a:spcPts val="0"/>
              </a:spcAft>
              <a:buClr>
                <a:srgbClr val="050505"/>
              </a:buClr>
              <a:buSzPts val="2900"/>
              <a:buFont typeface="Montserrat Medium"/>
              <a:buChar char="●"/>
            </a:pPr>
            <a:r>
              <a:rPr lang="en" sz="2900">
                <a:solidFill>
                  <a:srgbClr val="050505"/>
                </a:solidFill>
                <a:latin typeface="Montserrat Medium"/>
                <a:ea typeface="Montserrat Medium"/>
                <a:cs typeface="Montserrat Medium"/>
                <a:sym typeface="Montserrat Medium"/>
              </a:rPr>
              <a:t>Romans 1:16</a:t>
            </a:r>
            <a:endParaRPr sz="5200">
              <a:latin typeface="Montserrat Medium"/>
              <a:ea typeface="Montserrat Medium"/>
              <a:cs typeface="Montserrat Medium"/>
              <a:sym typeface="Montserra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205050" y="769950"/>
            <a:ext cx="8733900" cy="3603600"/>
          </a:xfrm>
          <a:prstGeom prst="rect">
            <a:avLst/>
          </a:prstGeom>
          <a:solidFill>
            <a:schemeClr val="accent1"/>
          </a:solidFill>
          <a:ln w="76200" cap="flat" cmpd="sng">
            <a:solidFill>
              <a:srgbClr val="DA8222"/>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n" sz="8600">
                <a:solidFill>
                  <a:schemeClr val="lt1"/>
                </a:solidFill>
                <a:latin typeface="Lato"/>
                <a:ea typeface="Lato"/>
                <a:cs typeface="Lato"/>
                <a:sym typeface="Lato"/>
              </a:rPr>
              <a:t>Luther’s Legacy</a:t>
            </a:r>
            <a:endParaRPr sz="8600">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69" name="Google Shape;69;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0" name="Google Shape;70;p15"/>
          <p:cNvPicPr preferRelativeResize="0"/>
          <p:nvPr/>
        </p:nvPicPr>
        <p:blipFill rotWithShape="1">
          <a:blip r:embed="rId3">
            <a:alphaModFix/>
          </a:blip>
          <a:srcRect l="21133" t="7972" r="11262" b="8014"/>
          <a:stretch/>
        </p:blipFill>
        <p:spPr>
          <a:xfrm>
            <a:off x="2021638" y="98275"/>
            <a:ext cx="5100725" cy="4946949"/>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6" name="Google Shape;76;p16"/>
          <p:cNvSpPr txBox="1">
            <a:spLocks noGrp="1"/>
          </p:cNvSpPr>
          <p:nvPr>
            <p:ph type="body" idx="1"/>
          </p:nvPr>
        </p:nvSpPr>
        <p:spPr>
          <a:xfrm>
            <a:off x="3710200" y="320850"/>
            <a:ext cx="5261100" cy="4501800"/>
          </a:xfrm>
          <a:prstGeom prst="rect">
            <a:avLst/>
          </a:prstGeom>
          <a:solidFill>
            <a:srgbClr val="DA8222"/>
          </a:solidFill>
          <a:ln w="7620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1200"/>
              </a:spcBef>
              <a:spcAft>
                <a:spcPts val="0"/>
              </a:spcAft>
              <a:buClr>
                <a:schemeClr val="dk1"/>
              </a:buClr>
              <a:buSzPts val="1100"/>
              <a:buFont typeface="Arial"/>
              <a:buNone/>
            </a:pPr>
            <a:r>
              <a:rPr lang="en" sz="3100">
                <a:solidFill>
                  <a:schemeClr val="dk1"/>
                </a:solidFill>
                <a:latin typeface="Lato"/>
                <a:ea typeface="Lato"/>
                <a:cs typeface="Lato"/>
                <a:sym typeface="Lato"/>
              </a:rPr>
              <a:t>What, exactly, did Martin Luther look like? We’re not sure. He died on February 18, 1546 in the town of Eisleben. The next day, the artist Lukas Furtenagel painted a portrait of Luther in his wooden coffin. </a:t>
            </a:r>
            <a:endParaRPr>
              <a:latin typeface="Lato"/>
              <a:ea typeface="Lato"/>
              <a:cs typeface="Lato"/>
              <a:sym typeface="Lato"/>
            </a:endParaRPr>
          </a:p>
        </p:txBody>
      </p:sp>
      <p:pic>
        <p:nvPicPr>
          <p:cNvPr id="77" name="Google Shape;77;p16"/>
          <p:cNvPicPr preferRelativeResize="0"/>
          <p:nvPr/>
        </p:nvPicPr>
        <p:blipFill rotWithShape="1">
          <a:blip r:embed="rId3">
            <a:alphaModFix/>
          </a:blip>
          <a:srcRect l="20162" t="9334" r="11166" b="8062"/>
          <a:stretch/>
        </p:blipFill>
        <p:spPr>
          <a:xfrm>
            <a:off x="151825" y="1010525"/>
            <a:ext cx="3325625" cy="3122449"/>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83" name="Google Shape;83;p17"/>
          <p:cNvSpPr txBox="1">
            <a:spLocks noGrp="1"/>
          </p:cNvSpPr>
          <p:nvPr>
            <p:ph type="body" idx="1"/>
          </p:nvPr>
        </p:nvSpPr>
        <p:spPr>
          <a:xfrm>
            <a:off x="4001450" y="229950"/>
            <a:ext cx="4962000" cy="4683600"/>
          </a:xfrm>
          <a:prstGeom prst="rect">
            <a:avLst/>
          </a:prstGeom>
          <a:solidFill>
            <a:srgbClr val="DA8222"/>
          </a:solidFill>
          <a:ln w="76200" cap="flat" cmpd="sng">
            <a:solidFill>
              <a:srgbClr val="1C4587"/>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1200"/>
              </a:spcBef>
              <a:spcAft>
                <a:spcPts val="0"/>
              </a:spcAft>
              <a:buClr>
                <a:schemeClr val="dk1"/>
              </a:buClr>
              <a:buSzPts val="1100"/>
              <a:buFont typeface="Arial"/>
              <a:buNone/>
            </a:pPr>
            <a:r>
              <a:rPr lang="en" sz="3100">
                <a:solidFill>
                  <a:schemeClr val="dk1"/>
                </a:solidFill>
                <a:latin typeface="Lato"/>
                <a:ea typeface="Lato"/>
                <a:cs typeface="Lato"/>
                <a:sym typeface="Lato"/>
              </a:rPr>
              <a:t>Furtenagel’s work became the basis for other representations of Luther, probably the ones with which we are most familiar, and possibly even my souvenir photograph of his chalky-white death mask.</a:t>
            </a:r>
            <a:endParaRPr sz="3100">
              <a:solidFill>
                <a:schemeClr val="dk1"/>
              </a:solidFill>
              <a:latin typeface="Lato"/>
              <a:ea typeface="Lato"/>
              <a:cs typeface="Lato"/>
              <a:sym typeface="Lato"/>
            </a:endParaRPr>
          </a:p>
          <a:p>
            <a:pPr marL="0" lvl="0" indent="0" algn="just" rtl="0">
              <a:spcBef>
                <a:spcPts val="1200"/>
              </a:spcBef>
              <a:spcAft>
                <a:spcPts val="0"/>
              </a:spcAft>
              <a:buClr>
                <a:schemeClr val="dk1"/>
              </a:buClr>
              <a:buSzPts val="1100"/>
              <a:buFont typeface="Arial"/>
              <a:buNone/>
            </a:pPr>
            <a:endParaRPr sz="3100">
              <a:solidFill>
                <a:schemeClr val="dk1"/>
              </a:solidFill>
              <a:latin typeface="Lato"/>
              <a:ea typeface="Lato"/>
              <a:cs typeface="Lato"/>
              <a:sym typeface="Lato"/>
            </a:endParaRPr>
          </a:p>
        </p:txBody>
      </p:sp>
      <p:pic>
        <p:nvPicPr>
          <p:cNvPr id="84" name="Google Shape;84;p17"/>
          <p:cNvPicPr preferRelativeResize="0"/>
          <p:nvPr/>
        </p:nvPicPr>
        <p:blipFill rotWithShape="1">
          <a:blip r:embed="rId3">
            <a:alphaModFix/>
          </a:blip>
          <a:srcRect l="20162" t="9334" r="11166" b="8062"/>
          <a:stretch/>
        </p:blipFill>
        <p:spPr>
          <a:xfrm>
            <a:off x="151825" y="850663"/>
            <a:ext cx="3666149" cy="3442175"/>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0" name="Google Shape;90;p18"/>
          <p:cNvSpPr txBox="1">
            <a:spLocks noGrp="1"/>
          </p:cNvSpPr>
          <p:nvPr>
            <p:ph type="body" idx="1"/>
          </p:nvPr>
        </p:nvSpPr>
        <p:spPr>
          <a:xfrm>
            <a:off x="118200" y="540662"/>
            <a:ext cx="8907600" cy="4062175"/>
          </a:xfrm>
          <a:prstGeom prst="rect">
            <a:avLst/>
          </a:prstGeom>
          <a:solidFill>
            <a:srgbClr val="DA8222"/>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1200"/>
              </a:spcBef>
              <a:spcAft>
                <a:spcPts val="0"/>
              </a:spcAft>
              <a:buNone/>
            </a:pPr>
            <a:r>
              <a:rPr lang="en" sz="3100" dirty="0">
                <a:solidFill>
                  <a:schemeClr val="dk1"/>
                </a:solidFill>
                <a:latin typeface="Lato"/>
                <a:ea typeface="Lato"/>
                <a:cs typeface="Lato"/>
                <a:sym typeface="Lato"/>
              </a:rPr>
              <a:t>It doesn’t really matter that we don’t have an accurate photographic image of Luther. It doesn’t matter that some of what we call “Luther sites” in Germany today are actually rebuilds or replicas of the original structures which burned to the ground years ago. The Reformation of the Church is what counts; it is the lasting legacy Luther left.</a:t>
            </a:r>
            <a:endParaRPr sz="3100" dirty="0">
              <a:solidFill>
                <a:schemeClr val="dk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6" name="Google Shape;96;p19"/>
          <p:cNvSpPr txBox="1">
            <a:spLocks noGrp="1"/>
          </p:cNvSpPr>
          <p:nvPr>
            <p:ph type="body" idx="1"/>
          </p:nvPr>
        </p:nvSpPr>
        <p:spPr>
          <a:xfrm>
            <a:off x="77000" y="89825"/>
            <a:ext cx="8948700" cy="4919100"/>
          </a:xfrm>
          <a:prstGeom prst="rect">
            <a:avLst/>
          </a:prstGeom>
          <a:solidFill>
            <a:srgbClr val="DA8222"/>
          </a:solidFill>
          <a:ln w="38100"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00000"/>
              </a:lnSpc>
              <a:spcBef>
                <a:spcPts val="1200"/>
              </a:spcBef>
              <a:spcAft>
                <a:spcPts val="0"/>
              </a:spcAft>
              <a:buNone/>
            </a:pPr>
            <a:r>
              <a:rPr lang="en" sz="2550" dirty="0">
                <a:solidFill>
                  <a:schemeClr val="dk1"/>
                </a:solidFill>
                <a:latin typeface="Lato"/>
                <a:ea typeface="Lato"/>
                <a:cs typeface="Lato"/>
                <a:sym typeface="Lato"/>
              </a:rPr>
              <a:t>That legacy? Here are three important aspects:</a:t>
            </a:r>
            <a:endParaRPr sz="2550" dirty="0">
              <a:solidFill>
                <a:schemeClr val="dk1"/>
              </a:solidFill>
              <a:latin typeface="Lato"/>
              <a:ea typeface="Lato"/>
              <a:cs typeface="Lato"/>
              <a:sym typeface="Lato"/>
            </a:endParaRPr>
          </a:p>
          <a:p>
            <a:pPr marL="66675" lvl="0" indent="0" algn="just" rtl="0">
              <a:lnSpc>
                <a:spcPct val="100000"/>
              </a:lnSpc>
              <a:spcBef>
                <a:spcPts val="1200"/>
              </a:spcBef>
              <a:spcAft>
                <a:spcPts val="0"/>
              </a:spcAft>
              <a:buClr>
                <a:schemeClr val="dk1"/>
              </a:buClr>
              <a:buSzPts val="2550"/>
              <a:buNone/>
            </a:pPr>
            <a:r>
              <a:rPr lang="en" sz="2550" b="1" dirty="0">
                <a:solidFill>
                  <a:schemeClr val="dk1"/>
                </a:solidFill>
                <a:latin typeface="Lato"/>
                <a:ea typeface="Lato"/>
                <a:cs typeface="Lato"/>
                <a:sym typeface="Lato"/>
              </a:rPr>
              <a:t> 1. The clear truth of the Gospel </a:t>
            </a:r>
            <a:r>
              <a:rPr lang="en" sz="2550" dirty="0">
                <a:solidFill>
                  <a:schemeClr val="dk1"/>
                </a:solidFill>
                <a:latin typeface="Lato"/>
                <a:ea typeface="Lato"/>
                <a:cs typeface="Lato"/>
                <a:sym typeface="Lato"/>
              </a:rPr>
              <a:t> </a:t>
            </a:r>
            <a:endParaRPr sz="2550" dirty="0">
              <a:solidFill>
                <a:schemeClr val="dk1"/>
              </a:solidFill>
              <a:latin typeface="Lato"/>
              <a:ea typeface="Lato"/>
              <a:cs typeface="Lato"/>
              <a:sym typeface="Lato"/>
            </a:endParaRPr>
          </a:p>
          <a:p>
            <a:pPr marL="914400" lvl="0" indent="0" algn="just" rtl="0">
              <a:lnSpc>
                <a:spcPct val="100000"/>
              </a:lnSpc>
              <a:spcBef>
                <a:spcPts val="1200"/>
              </a:spcBef>
              <a:spcAft>
                <a:spcPts val="0"/>
              </a:spcAft>
              <a:buNone/>
            </a:pPr>
            <a:r>
              <a:rPr lang="en" sz="2550" dirty="0">
                <a:solidFill>
                  <a:schemeClr val="dk1"/>
                </a:solidFill>
                <a:latin typeface="Lato"/>
                <a:ea typeface="Lato"/>
                <a:cs typeface="Lato"/>
                <a:sym typeface="Lato"/>
              </a:rPr>
              <a:t>(“Christ gave his body and shed his blood for us for the forgiveness of sin.”) *</a:t>
            </a:r>
            <a:endParaRPr sz="2550" dirty="0">
              <a:solidFill>
                <a:schemeClr val="dk1"/>
              </a:solidFill>
              <a:latin typeface="Lato"/>
              <a:ea typeface="Lato"/>
              <a:cs typeface="Lato"/>
              <a:sym typeface="Lato"/>
            </a:endParaRPr>
          </a:p>
          <a:p>
            <a:pPr marL="66675" lvl="0" indent="0" algn="just" rtl="0">
              <a:lnSpc>
                <a:spcPct val="100000"/>
              </a:lnSpc>
              <a:spcBef>
                <a:spcPts val="1200"/>
              </a:spcBef>
              <a:spcAft>
                <a:spcPts val="0"/>
              </a:spcAft>
              <a:buClr>
                <a:schemeClr val="dk1"/>
              </a:buClr>
              <a:buSzPts val="2550"/>
              <a:buNone/>
            </a:pPr>
            <a:r>
              <a:rPr lang="en" sz="2550" b="1" dirty="0">
                <a:solidFill>
                  <a:schemeClr val="dk1"/>
                </a:solidFill>
                <a:latin typeface="Lato"/>
                <a:ea typeface="Lato"/>
                <a:cs typeface="Lato"/>
                <a:sym typeface="Lato"/>
              </a:rPr>
              <a:t>2. The confessional theological organization</a:t>
            </a:r>
            <a:r>
              <a:rPr lang="en" sz="2550" dirty="0">
                <a:solidFill>
                  <a:schemeClr val="dk1"/>
                </a:solidFill>
                <a:latin typeface="Lato"/>
                <a:ea typeface="Lato"/>
                <a:cs typeface="Lato"/>
                <a:sym typeface="Lato"/>
              </a:rPr>
              <a:t> </a:t>
            </a:r>
            <a:endParaRPr sz="2550" dirty="0">
              <a:solidFill>
                <a:schemeClr val="dk1"/>
              </a:solidFill>
              <a:latin typeface="Lato"/>
              <a:ea typeface="Lato"/>
              <a:cs typeface="Lato"/>
              <a:sym typeface="Lato"/>
            </a:endParaRPr>
          </a:p>
          <a:p>
            <a:pPr marL="914400" lvl="0" indent="0" algn="just" rtl="0">
              <a:lnSpc>
                <a:spcPct val="100000"/>
              </a:lnSpc>
              <a:spcBef>
                <a:spcPts val="1200"/>
              </a:spcBef>
              <a:spcAft>
                <a:spcPts val="0"/>
              </a:spcAft>
              <a:buNone/>
            </a:pPr>
            <a:r>
              <a:rPr lang="en" sz="2550" dirty="0">
                <a:solidFill>
                  <a:schemeClr val="dk1"/>
                </a:solidFill>
                <a:latin typeface="Lato"/>
                <a:ea typeface="Lato"/>
                <a:cs typeface="Lato"/>
                <a:sym typeface="Lato"/>
              </a:rPr>
              <a:t>(Sola Scriptura, Sola Gratia, Sola Fide)</a:t>
            </a:r>
            <a:endParaRPr sz="2550" dirty="0">
              <a:solidFill>
                <a:schemeClr val="dk1"/>
              </a:solidFill>
              <a:latin typeface="Lato"/>
              <a:ea typeface="Lato"/>
              <a:cs typeface="Lato"/>
              <a:sym typeface="Lato"/>
            </a:endParaRPr>
          </a:p>
          <a:p>
            <a:pPr marL="914400" lvl="0" indent="0" algn="just" rtl="0">
              <a:lnSpc>
                <a:spcPct val="100000"/>
              </a:lnSpc>
              <a:spcBef>
                <a:spcPts val="1200"/>
              </a:spcBef>
              <a:spcAft>
                <a:spcPts val="0"/>
              </a:spcAft>
              <a:buNone/>
            </a:pPr>
            <a:r>
              <a:rPr lang="en" sz="2550" dirty="0">
                <a:solidFill>
                  <a:schemeClr val="dk1"/>
                </a:solidFill>
                <a:latin typeface="Lato"/>
                <a:ea typeface="Lato"/>
                <a:cs typeface="Lato"/>
                <a:sym typeface="Lato"/>
              </a:rPr>
              <a:t>(Scripture alone, Grace alone, Faith alone)</a:t>
            </a:r>
            <a:endParaRPr sz="2550" dirty="0">
              <a:solidFill>
                <a:schemeClr val="dk1"/>
              </a:solidFill>
              <a:latin typeface="Lato"/>
              <a:ea typeface="Lato"/>
              <a:cs typeface="Lato"/>
              <a:sym typeface="Lato"/>
            </a:endParaRPr>
          </a:p>
          <a:p>
            <a:pPr marL="66675" lvl="0" indent="0" algn="just" rtl="0">
              <a:lnSpc>
                <a:spcPct val="100000"/>
              </a:lnSpc>
              <a:spcBef>
                <a:spcPts val="1200"/>
              </a:spcBef>
              <a:spcAft>
                <a:spcPts val="0"/>
              </a:spcAft>
              <a:buClr>
                <a:schemeClr val="dk1"/>
              </a:buClr>
              <a:buSzPts val="2550"/>
              <a:buNone/>
            </a:pPr>
            <a:r>
              <a:rPr lang="en" sz="2550" b="1">
                <a:solidFill>
                  <a:schemeClr val="dk1"/>
                </a:solidFill>
                <a:latin typeface="Lato"/>
                <a:ea typeface="Lato"/>
                <a:cs typeface="Lato"/>
                <a:sym typeface="Lato"/>
              </a:rPr>
              <a:t>3. The </a:t>
            </a:r>
            <a:r>
              <a:rPr lang="en" sz="2550" b="1" dirty="0">
                <a:solidFill>
                  <a:schemeClr val="dk1"/>
                </a:solidFill>
                <a:latin typeface="Lato"/>
                <a:ea typeface="Lato"/>
                <a:cs typeface="Lato"/>
                <a:sym typeface="Lato"/>
              </a:rPr>
              <a:t>staunch commitment to the authority of God’s Word</a:t>
            </a:r>
            <a:endParaRPr sz="2550" b="1" dirty="0">
              <a:solidFill>
                <a:schemeClr val="dk1"/>
              </a:solidFill>
              <a:latin typeface="Lato"/>
              <a:ea typeface="Lato"/>
              <a:cs typeface="Lato"/>
              <a:sym typeface="Lato"/>
            </a:endParaRPr>
          </a:p>
          <a:p>
            <a:pPr lvl="0" indent="0" algn="just" rtl="0">
              <a:lnSpc>
                <a:spcPct val="100000"/>
              </a:lnSpc>
              <a:spcBef>
                <a:spcPts val="1200"/>
              </a:spcBef>
              <a:spcAft>
                <a:spcPts val="0"/>
              </a:spcAft>
              <a:buNone/>
            </a:pPr>
            <a:r>
              <a:rPr lang="en" sz="2550" dirty="0">
                <a:solidFill>
                  <a:schemeClr val="dk1"/>
                </a:solidFill>
                <a:latin typeface="Lato"/>
                <a:ea typeface="Lato"/>
                <a:cs typeface="Lato"/>
                <a:sym typeface="Lato"/>
              </a:rPr>
              <a:t>(“Here I stand.”)</a:t>
            </a:r>
            <a:endParaRPr sz="2550" dirty="0">
              <a:solidFill>
                <a:schemeClr val="dk1"/>
              </a:solidFill>
              <a:latin typeface="Lato"/>
              <a:ea typeface="Lato"/>
              <a:cs typeface="Lato"/>
              <a:sym typeface="Lato"/>
            </a:endParaRPr>
          </a:p>
          <a:p>
            <a:pPr marL="0" lvl="0" indent="0" algn="just" rtl="0">
              <a:spcBef>
                <a:spcPts val="1200"/>
              </a:spcBef>
              <a:spcAft>
                <a:spcPts val="0"/>
              </a:spcAft>
              <a:buNone/>
            </a:pPr>
            <a:endParaRPr sz="3100" dirty="0">
              <a:solidFill>
                <a:schemeClr val="dk1"/>
              </a:solidFill>
              <a:latin typeface="Lato"/>
              <a:ea typeface="Lato"/>
              <a:cs typeface="Lato"/>
              <a:sym typeface="Lato"/>
            </a:endParaRPr>
          </a:p>
          <a:p>
            <a:pPr marL="0" lvl="0" indent="0" algn="l" rtl="0">
              <a:spcBef>
                <a:spcPts val="0"/>
              </a:spcBef>
              <a:spcAft>
                <a:spcPts val="1200"/>
              </a:spcAft>
              <a:buNone/>
            </a:pPr>
            <a:endParaRPr sz="3100" dirty="0">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02" name="Google Shape;102;p20"/>
          <p:cNvSpPr txBox="1">
            <a:spLocks noGrp="1"/>
          </p:cNvSpPr>
          <p:nvPr>
            <p:ph type="body" idx="1"/>
          </p:nvPr>
        </p:nvSpPr>
        <p:spPr>
          <a:xfrm>
            <a:off x="450725" y="399925"/>
            <a:ext cx="4544700" cy="3336300"/>
          </a:xfrm>
          <a:prstGeom prst="rect">
            <a:avLst/>
          </a:prstGeom>
          <a:solidFill>
            <a:srgbClr val="BB090F"/>
          </a:solidFill>
          <a:ln w="76200" cap="flat" cmpd="sng">
            <a:solidFill>
              <a:srgbClr val="DA8222"/>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1200"/>
              </a:spcAft>
              <a:buNone/>
            </a:pPr>
            <a:r>
              <a:rPr lang="en" sz="3500">
                <a:solidFill>
                  <a:srgbClr val="050505"/>
                </a:solidFill>
                <a:latin typeface="Montserrat Medium"/>
                <a:ea typeface="Montserrat Medium"/>
                <a:cs typeface="Montserrat Medium"/>
                <a:sym typeface="Montserrat Medium"/>
              </a:rPr>
              <a:t>Lutheran theology does not focus on Luther himself as an individual or a personal story. </a:t>
            </a:r>
            <a:endParaRPr sz="3500">
              <a:latin typeface="Montserrat Medium"/>
              <a:ea typeface="Montserrat Medium"/>
              <a:cs typeface="Montserrat Medium"/>
              <a:sym typeface="Montserrat Medium"/>
            </a:endParaRPr>
          </a:p>
        </p:txBody>
      </p:sp>
      <p:sp>
        <p:nvSpPr>
          <p:cNvPr id="103" name="Google Shape;103;p20"/>
          <p:cNvSpPr txBox="1">
            <a:spLocks noGrp="1"/>
          </p:cNvSpPr>
          <p:nvPr>
            <p:ph type="body" idx="2"/>
          </p:nvPr>
        </p:nvSpPr>
        <p:spPr>
          <a:xfrm>
            <a:off x="4325301" y="2983425"/>
            <a:ext cx="4424400" cy="1922883"/>
          </a:xfrm>
          <a:prstGeom prst="rect">
            <a:avLst/>
          </a:prstGeom>
          <a:solidFill>
            <a:schemeClr val="accent1"/>
          </a:solidFill>
          <a:ln w="76200" cap="flat" cmpd="sng">
            <a:solidFill>
              <a:srgbClr val="BB090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5000"/>
              </a:lnSpc>
              <a:spcBef>
                <a:spcPts val="0"/>
              </a:spcBef>
              <a:spcAft>
                <a:spcPts val="1200"/>
              </a:spcAft>
              <a:buNone/>
            </a:pPr>
            <a:r>
              <a:rPr lang="en" sz="3700" dirty="0">
                <a:solidFill>
                  <a:srgbClr val="050505"/>
                </a:solidFill>
                <a:latin typeface="Montserrat SemiBold"/>
                <a:ea typeface="Montserrat SemiBold"/>
                <a:cs typeface="Montserrat SemiBold"/>
                <a:sym typeface="Montserrat SemiBold"/>
              </a:rPr>
              <a:t>How do the three solas show that?</a:t>
            </a:r>
            <a:endParaRPr sz="3700" dirty="0">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09" name="Google Shape;109;p21"/>
          <p:cNvSpPr txBox="1">
            <a:spLocks noGrp="1"/>
          </p:cNvSpPr>
          <p:nvPr>
            <p:ph type="body" idx="1"/>
          </p:nvPr>
        </p:nvSpPr>
        <p:spPr>
          <a:xfrm>
            <a:off x="894750" y="605400"/>
            <a:ext cx="7354500" cy="3932700"/>
          </a:xfrm>
          <a:prstGeom prst="rect">
            <a:avLst/>
          </a:prstGeom>
          <a:solidFill>
            <a:srgbClr val="DA8222"/>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1200"/>
              </a:spcBef>
              <a:spcAft>
                <a:spcPts val="0"/>
              </a:spcAft>
              <a:buClr>
                <a:schemeClr val="dk1"/>
              </a:buClr>
              <a:buSzPts val="1100"/>
              <a:buFont typeface="Arial"/>
              <a:buNone/>
            </a:pPr>
            <a:r>
              <a:rPr lang="en" sz="3100" dirty="0">
                <a:solidFill>
                  <a:schemeClr val="dk1"/>
                </a:solidFill>
                <a:latin typeface="Lato"/>
                <a:ea typeface="Lato"/>
                <a:cs typeface="Lato"/>
                <a:sym typeface="Lato"/>
              </a:rPr>
              <a:t>When we sing, “A Mighty Fortress Is Our God,” we reflect a portion of Scripture Luther found precious, one which sustained his spirit as he led the difficult Reformation of the Church: “</a:t>
            </a:r>
            <a:r>
              <a:rPr lang="en" sz="3100" i="1" dirty="0">
                <a:solidFill>
                  <a:schemeClr val="dk1"/>
                </a:solidFill>
                <a:latin typeface="Lato"/>
                <a:ea typeface="Lato"/>
                <a:cs typeface="Lato"/>
                <a:sym typeface="Lato"/>
              </a:rPr>
              <a:t>The Lord Almighty is with us; the God of Jacob is our fortress </a:t>
            </a:r>
            <a:r>
              <a:rPr lang="en" sz="3100" dirty="0">
                <a:solidFill>
                  <a:schemeClr val="dk1"/>
                </a:solidFill>
                <a:latin typeface="Lato"/>
                <a:ea typeface="Lato"/>
                <a:cs typeface="Lato"/>
                <a:sym typeface="Lato"/>
              </a:rPr>
              <a:t>(Psalm 46).”</a:t>
            </a:r>
            <a:endParaRPr sz="3100" dirty="0">
              <a:solidFill>
                <a:schemeClr val="dk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500</Words>
  <Application>Microsoft Office PowerPoint</Application>
  <PresentationFormat>On-screen Show (16:9)</PresentationFormat>
  <Paragraphs>30</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Montserrat Medium</vt:lpstr>
      <vt:lpstr>Montserrat</vt:lpstr>
      <vt:lpstr>Waiting for the Sunrise</vt:lpstr>
      <vt:lpstr>Arial</vt:lpstr>
      <vt:lpstr>Lato</vt:lpstr>
      <vt:lpstr>Montserrat SemiBold</vt:lpstr>
      <vt:lpstr>Simple Light</vt:lpstr>
      <vt:lpstr>PowerPoint Presentation</vt:lpstr>
      <vt:lpstr>Luther’s Legacy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New Hope Lutheran</dc:creator>
  <cp:lastModifiedBy>Paul Fries</cp:lastModifiedBy>
  <cp:revision>2</cp:revision>
  <dcterms:modified xsi:type="dcterms:W3CDTF">2025-09-24T15:25:58Z</dcterms:modified>
</cp:coreProperties>
</file>