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9144000" cy="5143500" type="screen16x9"/>
  <p:notesSz cx="6858000" cy="9144000"/>
  <p:embeddedFontLst>
    <p:embeddedFont>
      <p:font typeface="Lato" panose="020F0502020204030203" pitchFamily="34" charset="0"/>
      <p:regular r:id="rId19"/>
      <p:bold r:id="rId20"/>
      <p:italic r:id="rId21"/>
      <p:boldItalic r:id="rId22"/>
    </p:embeddedFont>
    <p:embeddedFont>
      <p:font typeface="Montserrat" panose="00000500000000000000" pitchFamily="2" charset="0"/>
      <p:regular r:id="rId23"/>
      <p:bold r:id="rId24"/>
      <p:italic r:id="rId25"/>
      <p:boldItalic r:id="rId26"/>
    </p:embeddedFont>
    <p:embeddedFont>
      <p:font typeface="Montserrat Medium" panose="00000600000000000000" pitchFamily="2" charset="0"/>
      <p:regular r:id="rId27"/>
      <p:bold r:id="rId28"/>
      <p:italic r:id="rId29"/>
      <p:boldItalic r:id="rId30"/>
    </p:embeddedFont>
    <p:embeddedFont>
      <p:font typeface="Montserrat SemiBold" panose="00000700000000000000" pitchFamily="2" charset="0"/>
      <p:regular r:id="rId31"/>
      <p:bold r:id="rId32"/>
      <p:italic r:id="rId33"/>
      <p:boldItalic r:id="rId34"/>
    </p:embeddedFont>
    <p:embeddedFont>
      <p:font typeface="Waiting for the Sunrise" panose="020B0604020202020204" charset="0"/>
      <p:regular r:id="rId3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9" d="100"/>
          <a:sy n="99" d="100"/>
        </p:scale>
        <p:origin x="922" y="7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font" Target="fonts/font8.fntdata"/><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3.fntdata"/><Relationship Id="rId34" Type="http://schemas.openxmlformats.org/officeDocument/2006/relationships/font" Target="fonts/font1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33" Type="http://schemas.openxmlformats.org/officeDocument/2006/relationships/font" Target="fonts/font15.fntdata"/><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32" Type="http://schemas.openxmlformats.org/officeDocument/2006/relationships/font" Target="fonts/font14.fntdata"/><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font" Target="fonts/font10.fntdata"/><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1.fntdata"/><Relationship Id="rId31" Type="http://schemas.openxmlformats.org/officeDocument/2006/relationships/font" Target="fonts/font1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font" Target="fonts/font12.fntdata"/><Relationship Id="rId35" Type="http://schemas.openxmlformats.org/officeDocument/2006/relationships/font" Target="fonts/font17.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341b1e191cd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341b1e191c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346fa263c20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g346fa263c20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337851f8101_0_2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337851f8101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346fa263c20_0_3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346fa263c20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2d5b2f2fcf3_0_3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2d5b2f2fcf3_0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346ea44d064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 name="Google Shape;140;g346ea44d064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2d5b2f2fcf3_0_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 name="Google Shape;147;g2d5b2f2fcf3_0_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just" rtl="0">
              <a:lnSpc>
                <a:spcPct val="115000"/>
              </a:lnSpc>
              <a:spcBef>
                <a:spcPts val="1200"/>
              </a:spcBef>
              <a:spcAft>
                <a:spcPts val="0"/>
              </a:spcAft>
              <a:buClr>
                <a:schemeClr val="dk1"/>
              </a:buClr>
              <a:buSzPts val="1100"/>
              <a:buFont typeface="Arial"/>
              <a:buNone/>
            </a:pPr>
            <a:endParaRPr sz="1400">
              <a:solidFill>
                <a:schemeClr val="lt1"/>
              </a:solidFill>
              <a:latin typeface="Montserrat Medium"/>
              <a:ea typeface="Montserrat Medium"/>
              <a:cs typeface="Montserrat Medium"/>
              <a:sym typeface="Montserrat Medium"/>
            </a:endParaRPr>
          </a:p>
          <a:p>
            <a:pPr marL="0" lvl="0" indent="0" algn="just" rtl="0">
              <a:lnSpc>
                <a:spcPct val="115000"/>
              </a:lnSpc>
              <a:spcBef>
                <a:spcPts val="1200"/>
              </a:spcBef>
              <a:spcAft>
                <a:spcPts val="0"/>
              </a:spcAft>
              <a:buClr>
                <a:schemeClr val="dk1"/>
              </a:buClr>
              <a:buSzPts val="1100"/>
              <a:buFont typeface="Arial"/>
              <a:buNone/>
            </a:pPr>
            <a:r>
              <a:rPr lang="en" sz="1400">
                <a:solidFill>
                  <a:schemeClr val="lt1"/>
                </a:solidFill>
                <a:latin typeface="Montserrat Medium"/>
                <a:ea typeface="Montserrat Medium"/>
                <a:cs typeface="Montserrat Medium"/>
                <a:sym typeface="Montserrat Medium"/>
              </a:rPr>
              <a:t>Fellowship with other Christians? </a:t>
            </a:r>
            <a:endParaRPr sz="1400">
              <a:solidFill>
                <a:schemeClr val="lt1"/>
              </a:solidFill>
              <a:latin typeface="Montserrat Medium"/>
              <a:ea typeface="Montserrat Medium"/>
              <a:cs typeface="Montserrat Medium"/>
              <a:sym typeface="Montserrat Medium"/>
            </a:endParaRPr>
          </a:p>
          <a:p>
            <a:pPr marL="0" lvl="0" indent="0" algn="just" rtl="0">
              <a:lnSpc>
                <a:spcPct val="115000"/>
              </a:lnSpc>
              <a:spcBef>
                <a:spcPts val="1200"/>
              </a:spcBef>
              <a:spcAft>
                <a:spcPts val="1200"/>
              </a:spcAft>
              <a:buNone/>
            </a:pPr>
            <a:r>
              <a:rPr lang="en" sz="1400">
                <a:solidFill>
                  <a:schemeClr val="lt1"/>
                </a:solidFill>
                <a:latin typeface="Montserrat Medium"/>
                <a:ea typeface="Montserrat Medium"/>
                <a:cs typeface="Montserrat Medium"/>
                <a:sym typeface="Montserrat Medium"/>
              </a:rPr>
              <a:t>Offering financial support?</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346ea44d064_0_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 name="Google Shape;155;g346ea44d064_0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2d5b2f2fcf3_0_8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2d5b2f2fcf3_0_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2d5b2f2fcf3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g2d5b2f2fcf3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346fa263c20_0_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346fa263c20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346fa263c20_0_1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g346fa263c20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2d5b2f2fcf3_0_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g2d5b2f2fcf3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346fa263c20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346fa263c20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346fa263c20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346fa263c20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2d5b2f2fcf3_0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2d5b2f2fcf3_0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blipFill>
          <a:blip r:embed="rId13">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endParaRPr/>
          </a:p>
        </p:txBody>
      </p:sp>
      <p:sp>
        <p:nvSpPr>
          <p:cNvPr id="55" name="Google Shape;55;p13"/>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endParaRPr/>
          </a:p>
        </p:txBody>
      </p:sp>
      <p:pic>
        <p:nvPicPr>
          <p:cNvPr id="56" name="Google Shape;56;p13"/>
          <p:cNvPicPr preferRelativeResize="0"/>
          <p:nvPr/>
        </p:nvPicPr>
        <p:blipFill rotWithShape="1">
          <a:blip r:embed="rId3">
            <a:alphaModFix/>
          </a:blip>
          <a:srcRect t="-1400" b="1400"/>
          <a:stretch/>
        </p:blipFill>
        <p:spPr>
          <a:xfrm>
            <a:off x="-101000" y="-156125"/>
            <a:ext cx="9346002" cy="5591926"/>
          </a:xfrm>
          <a:prstGeom prst="rect">
            <a:avLst/>
          </a:prstGeom>
          <a:noFill/>
          <a:ln>
            <a:noFill/>
          </a:ln>
        </p:spPr>
      </p:pic>
      <p:sp>
        <p:nvSpPr>
          <p:cNvPr id="57" name="Google Shape;57;p13"/>
          <p:cNvSpPr/>
          <p:nvPr/>
        </p:nvSpPr>
        <p:spPr>
          <a:xfrm rot="-856172">
            <a:off x="325587" y="450496"/>
            <a:ext cx="2644800" cy="696471"/>
          </a:xfrm>
          <a:prstGeom prst="wedgeRoundRectCallout">
            <a:avLst>
              <a:gd name="adj1" fmla="val -10463"/>
              <a:gd name="adj2" fmla="val 96768"/>
              <a:gd name="adj3" fmla="val 0"/>
            </a:avLst>
          </a:prstGeom>
          <a:solidFill>
            <a:srgbClr val="9FC5E8"/>
          </a:solidFill>
          <a:ln w="38100" cap="flat" cmpd="sng">
            <a:solidFill>
              <a:schemeClr val="lt1"/>
            </a:solidFill>
            <a:prstDash val="solid"/>
            <a:round/>
            <a:headEnd type="none" w="sm" len="sm"/>
            <a:tailEnd type="none" w="sm" len="sm"/>
          </a:ln>
          <a:effectLst>
            <a:outerShdw blurRad="314325" dist="161925" dir="8340000" algn="bl" rotWithShape="0">
              <a:srgbClr val="000000">
                <a:alpha val="68000"/>
              </a:srgbClr>
            </a:outerShdw>
          </a:effectLst>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sz="2600">
                <a:solidFill>
                  <a:schemeClr val="lt1"/>
                </a:solidFill>
                <a:latin typeface="Waiting for the Sunrise"/>
                <a:ea typeface="Waiting for the Sunrise"/>
                <a:cs typeface="Waiting for the Sunrise"/>
                <a:sym typeface="Waiting for the Sunrise"/>
              </a:rPr>
              <a:t>Let’s Talk About…</a:t>
            </a:r>
            <a:endParaRPr sz="1600">
              <a:latin typeface="Waiting for the Sunrise"/>
              <a:ea typeface="Waiting for the Sunrise"/>
              <a:cs typeface="Waiting for the Sunrise"/>
              <a:sym typeface="Waiting for the Sunrise"/>
            </a:endParaRPr>
          </a:p>
        </p:txBody>
      </p:sp>
      <p:sp>
        <p:nvSpPr>
          <p:cNvPr id="58" name="Google Shape;58;p13"/>
          <p:cNvSpPr/>
          <p:nvPr/>
        </p:nvSpPr>
        <p:spPr>
          <a:xfrm>
            <a:off x="5009300" y="3999325"/>
            <a:ext cx="2734800" cy="502500"/>
          </a:xfrm>
          <a:prstGeom prst="roundRect">
            <a:avLst>
              <a:gd name="adj" fmla="val 16667"/>
            </a:avLst>
          </a:prstGeom>
          <a:solidFill>
            <a:srgbClr val="9FC5E8"/>
          </a:solidFill>
          <a:ln w="381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300">
                <a:solidFill>
                  <a:schemeClr val="lt1"/>
                </a:solidFill>
                <a:latin typeface="Waiting for the Sunrise"/>
                <a:ea typeface="Waiting for the Sunrise"/>
                <a:cs typeface="Waiting for the Sunrise"/>
                <a:sym typeface="Waiting for the Sunrise"/>
              </a:rPr>
              <a:t>An Online Bible Study</a:t>
            </a:r>
            <a:endParaRPr sz="2300">
              <a:solidFill>
                <a:schemeClr val="lt1"/>
              </a:solidFill>
              <a:latin typeface="Waiting for the Sunrise"/>
              <a:ea typeface="Waiting for the Sunrise"/>
              <a:cs typeface="Waiting for the Sunrise"/>
              <a:sym typeface="Waiting for the Sunrise"/>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2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a:p>
        </p:txBody>
      </p:sp>
      <p:sp>
        <p:nvSpPr>
          <p:cNvPr id="112" name="Google Shape;112;p22"/>
          <p:cNvSpPr txBox="1"/>
          <p:nvPr/>
        </p:nvSpPr>
        <p:spPr>
          <a:xfrm>
            <a:off x="486750" y="2250075"/>
            <a:ext cx="471000" cy="1722900"/>
          </a:xfrm>
          <a:prstGeom prst="rect">
            <a:avLst/>
          </a:prstGeom>
          <a:solidFill>
            <a:srgbClr val="166687"/>
          </a:solid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800">
              <a:solidFill>
                <a:schemeClr val="dk2"/>
              </a:solidFill>
            </a:endParaRPr>
          </a:p>
        </p:txBody>
      </p:sp>
      <p:sp>
        <p:nvSpPr>
          <p:cNvPr id="113" name="Google Shape;113;p22"/>
          <p:cNvSpPr txBox="1"/>
          <p:nvPr/>
        </p:nvSpPr>
        <p:spPr>
          <a:xfrm>
            <a:off x="728100" y="555829"/>
            <a:ext cx="7687800" cy="4031843"/>
          </a:xfrm>
          <a:prstGeom prst="rect">
            <a:avLst/>
          </a:prstGeom>
          <a:solidFill>
            <a:srgbClr val="277E3E"/>
          </a:solidFill>
          <a:ln w="76200" cap="flat" cmpd="sng">
            <a:solidFill>
              <a:schemeClr val="lt1"/>
            </a:solidFill>
            <a:prstDash val="solid"/>
            <a:round/>
            <a:headEnd type="none" w="sm" len="sm"/>
            <a:tailEnd type="none" w="sm" len="sm"/>
          </a:ln>
        </p:spPr>
        <p:txBody>
          <a:bodyPr spcFirstLastPara="1" wrap="square" lIns="91425" tIns="91425" rIns="91425" bIns="91425" anchor="ctr" anchorCtr="0">
            <a:spAutoFit/>
          </a:bodyPr>
          <a:lstStyle/>
          <a:p>
            <a:pPr marL="0" lvl="0" indent="0" algn="ctr" rtl="0">
              <a:lnSpc>
                <a:spcPct val="115000"/>
              </a:lnSpc>
              <a:spcBef>
                <a:spcPts val="1200"/>
              </a:spcBef>
              <a:spcAft>
                <a:spcPts val="1200"/>
              </a:spcAft>
              <a:buNone/>
            </a:pPr>
            <a:r>
              <a:rPr lang="en" sz="5000">
                <a:solidFill>
                  <a:schemeClr val="lt1"/>
                </a:solidFill>
                <a:latin typeface="Montserrat SemiBold"/>
                <a:ea typeface="Montserrat SemiBold"/>
                <a:cs typeface="Montserrat SemiBold"/>
                <a:sym typeface="Montserrat SemiBold"/>
              </a:rPr>
              <a:t>Why could I be (or not be) comfortable with worship as conducted in other cultures?</a:t>
            </a:r>
            <a:endParaRPr sz="5000">
              <a:solidFill>
                <a:schemeClr val="lt1"/>
              </a:solidFill>
              <a:latin typeface="Montserrat SemiBold"/>
              <a:ea typeface="Montserrat SemiBold"/>
              <a:cs typeface="Montserrat SemiBold"/>
              <a:sym typeface="Montserrat SemiBold"/>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2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a:p>
        </p:txBody>
      </p:sp>
      <p:sp>
        <p:nvSpPr>
          <p:cNvPr id="119" name="Google Shape;119;p23"/>
          <p:cNvSpPr txBox="1"/>
          <p:nvPr/>
        </p:nvSpPr>
        <p:spPr>
          <a:xfrm>
            <a:off x="246300" y="324450"/>
            <a:ext cx="4535700" cy="4494600"/>
          </a:xfrm>
          <a:prstGeom prst="rect">
            <a:avLst/>
          </a:prstGeom>
          <a:solidFill>
            <a:srgbClr val="861B6C"/>
          </a:solidFill>
          <a:ln w="76200" cap="flat" cmpd="sng">
            <a:solidFill>
              <a:schemeClr val="lt1"/>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 sz="4000">
                <a:solidFill>
                  <a:schemeClr val="lt1"/>
                </a:solidFill>
                <a:latin typeface="Montserrat SemiBold"/>
                <a:ea typeface="Montserrat SemiBold"/>
                <a:cs typeface="Montserrat SemiBold"/>
                <a:sym typeface="Montserrat SemiBold"/>
              </a:rPr>
              <a:t>Which is better: following familiar worship patterns or using a variety of worship forms?</a:t>
            </a:r>
            <a:endParaRPr sz="4000">
              <a:solidFill>
                <a:schemeClr val="lt1"/>
              </a:solidFill>
              <a:latin typeface="Montserrat SemiBold"/>
              <a:ea typeface="Montserrat SemiBold"/>
              <a:cs typeface="Montserrat SemiBold"/>
              <a:sym typeface="Montserrat SemiBold"/>
            </a:endParaRPr>
          </a:p>
        </p:txBody>
      </p:sp>
      <p:sp>
        <p:nvSpPr>
          <p:cNvPr id="120" name="Google Shape;120;p23"/>
          <p:cNvSpPr txBox="1"/>
          <p:nvPr/>
        </p:nvSpPr>
        <p:spPr>
          <a:xfrm>
            <a:off x="5146900" y="940200"/>
            <a:ext cx="3801300" cy="3263100"/>
          </a:xfrm>
          <a:prstGeom prst="rect">
            <a:avLst/>
          </a:prstGeom>
          <a:solidFill>
            <a:srgbClr val="861B6C"/>
          </a:solidFill>
          <a:ln w="76200" cap="flat" cmpd="sng">
            <a:solidFill>
              <a:schemeClr val="lt1"/>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Clr>
                <a:schemeClr val="dk1"/>
              </a:buClr>
              <a:buSzPts val="1100"/>
              <a:buFont typeface="Arial"/>
              <a:buNone/>
            </a:pPr>
            <a:r>
              <a:rPr lang="en" sz="4000">
                <a:solidFill>
                  <a:schemeClr val="lt1"/>
                </a:solidFill>
                <a:latin typeface="Montserrat SemiBold"/>
                <a:ea typeface="Montserrat SemiBold"/>
                <a:cs typeface="Montserrat SemiBold"/>
                <a:sym typeface="Montserrat SemiBold"/>
              </a:rPr>
              <a:t>How does each have a special benefit for our faith?</a:t>
            </a:r>
            <a:endParaRPr sz="4000">
              <a:solidFill>
                <a:schemeClr val="lt1"/>
              </a:solidFill>
              <a:latin typeface="Montserrat SemiBold"/>
              <a:ea typeface="Montserrat SemiBold"/>
              <a:cs typeface="Montserrat SemiBold"/>
              <a:sym typeface="Montserrat SemiBold"/>
            </a:endParaRPr>
          </a:p>
        </p:txBody>
      </p:sp>
      <p:sp>
        <p:nvSpPr>
          <p:cNvPr id="121" name="Google Shape;121;p23"/>
          <p:cNvSpPr/>
          <p:nvPr/>
        </p:nvSpPr>
        <p:spPr>
          <a:xfrm>
            <a:off x="4572000" y="2185725"/>
            <a:ext cx="823500" cy="1026600"/>
          </a:xfrm>
          <a:prstGeom prst="rightArrow">
            <a:avLst>
              <a:gd name="adj1" fmla="val 50000"/>
              <a:gd name="adj2" fmla="val 50000"/>
            </a:avLst>
          </a:prstGeom>
          <a:solidFill>
            <a:srgbClr val="E97C19"/>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2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a:p>
        </p:txBody>
      </p:sp>
      <p:sp>
        <p:nvSpPr>
          <p:cNvPr id="127" name="Google Shape;127;p24"/>
          <p:cNvSpPr txBox="1"/>
          <p:nvPr/>
        </p:nvSpPr>
        <p:spPr>
          <a:xfrm>
            <a:off x="233900" y="497775"/>
            <a:ext cx="4535700" cy="3879000"/>
          </a:xfrm>
          <a:prstGeom prst="rect">
            <a:avLst/>
          </a:prstGeom>
          <a:solidFill>
            <a:srgbClr val="166687"/>
          </a:solidFill>
          <a:ln w="76200" cap="flat" cmpd="sng">
            <a:solidFill>
              <a:schemeClr val="lt1"/>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 sz="4000">
                <a:solidFill>
                  <a:schemeClr val="lt1"/>
                </a:solidFill>
                <a:latin typeface="Montserrat SemiBold"/>
                <a:ea typeface="Montserrat SemiBold"/>
                <a:cs typeface="Montserrat SemiBold"/>
                <a:sym typeface="Montserrat SemiBold"/>
              </a:rPr>
              <a:t>What are good reasons for following our traditional worship traditions? </a:t>
            </a:r>
            <a:endParaRPr sz="4000">
              <a:solidFill>
                <a:schemeClr val="lt1"/>
              </a:solidFill>
              <a:latin typeface="Montserrat SemiBold"/>
              <a:ea typeface="Montserrat SemiBold"/>
              <a:cs typeface="Montserrat SemiBold"/>
              <a:sym typeface="Montserrat SemiBold"/>
            </a:endParaRPr>
          </a:p>
        </p:txBody>
      </p:sp>
      <p:sp>
        <p:nvSpPr>
          <p:cNvPr id="128" name="Google Shape;128;p24"/>
          <p:cNvSpPr txBox="1"/>
          <p:nvPr/>
        </p:nvSpPr>
        <p:spPr>
          <a:xfrm>
            <a:off x="5171675" y="1113525"/>
            <a:ext cx="3801300" cy="2647500"/>
          </a:xfrm>
          <a:prstGeom prst="rect">
            <a:avLst/>
          </a:prstGeom>
          <a:solidFill>
            <a:srgbClr val="166687"/>
          </a:solidFill>
          <a:ln w="76200" cap="flat" cmpd="sng">
            <a:solidFill>
              <a:schemeClr val="lt1"/>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Clr>
                <a:schemeClr val="dk1"/>
              </a:buClr>
              <a:buSzPts val="1100"/>
              <a:buFont typeface="Arial"/>
              <a:buNone/>
            </a:pPr>
            <a:r>
              <a:rPr lang="en" sz="4000">
                <a:solidFill>
                  <a:schemeClr val="lt1"/>
                </a:solidFill>
                <a:latin typeface="Montserrat SemiBold"/>
                <a:ea typeface="Montserrat SemiBold"/>
                <a:cs typeface="Montserrat SemiBold"/>
                <a:sym typeface="Montserrat SemiBold"/>
              </a:rPr>
              <a:t>What might be bad reasons for doing that?</a:t>
            </a:r>
            <a:endParaRPr sz="4000">
              <a:solidFill>
                <a:schemeClr val="lt1"/>
              </a:solidFill>
              <a:latin typeface="Montserrat SemiBold"/>
              <a:ea typeface="Montserrat SemiBold"/>
              <a:cs typeface="Montserrat SemiBold"/>
              <a:sym typeface="Montserrat SemiBold"/>
            </a:endParaRPr>
          </a:p>
        </p:txBody>
      </p:sp>
      <p:sp>
        <p:nvSpPr>
          <p:cNvPr id="129" name="Google Shape;129;p24"/>
          <p:cNvSpPr/>
          <p:nvPr/>
        </p:nvSpPr>
        <p:spPr>
          <a:xfrm>
            <a:off x="4572000" y="1923975"/>
            <a:ext cx="823500" cy="1026600"/>
          </a:xfrm>
          <a:prstGeom prst="rightArrow">
            <a:avLst>
              <a:gd name="adj1" fmla="val 50000"/>
              <a:gd name="adj2" fmla="val 50000"/>
            </a:avLst>
          </a:prstGeom>
          <a:solidFill>
            <a:srgbClr val="E97C19"/>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E97C19"/>
        </a:solidFill>
        <a:effectLst/>
      </p:bgPr>
    </p:bg>
    <p:spTree>
      <p:nvGrpSpPr>
        <p:cNvPr id="1" name="Shape 133"/>
        <p:cNvGrpSpPr/>
        <p:nvPr/>
      </p:nvGrpSpPr>
      <p:grpSpPr>
        <a:xfrm>
          <a:off x="0" y="0"/>
          <a:ext cx="0" cy="0"/>
          <a:chOff x="0" y="0"/>
          <a:chExt cx="0" cy="0"/>
        </a:xfrm>
      </p:grpSpPr>
      <p:sp>
        <p:nvSpPr>
          <p:cNvPr id="134" name="Google Shape;134;p2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a:p>
        </p:txBody>
      </p:sp>
      <p:sp>
        <p:nvSpPr>
          <p:cNvPr id="135" name="Google Shape;135;p25"/>
          <p:cNvSpPr txBox="1">
            <a:spLocks noGrp="1"/>
          </p:cNvSpPr>
          <p:nvPr>
            <p:ph type="body" idx="1"/>
          </p:nvPr>
        </p:nvSpPr>
        <p:spPr>
          <a:xfrm>
            <a:off x="0" y="0"/>
            <a:ext cx="9144000" cy="5143500"/>
          </a:xfrm>
          <a:prstGeom prst="rect">
            <a:avLst/>
          </a:prstGeom>
          <a:solidFill>
            <a:srgbClr val="861B6C"/>
          </a:solidFill>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sp>
        <p:nvSpPr>
          <p:cNvPr id="136" name="Google Shape;136;p25"/>
          <p:cNvSpPr txBox="1"/>
          <p:nvPr/>
        </p:nvSpPr>
        <p:spPr>
          <a:xfrm>
            <a:off x="6212750" y="1388400"/>
            <a:ext cx="2819700" cy="2366700"/>
          </a:xfrm>
          <a:prstGeom prst="rect">
            <a:avLst/>
          </a:prstGeom>
          <a:solidFill>
            <a:srgbClr val="EDA12E"/>
          </a:solidFill>
          <a:ln w="28575" cap="flat" cmpd="sng">
            <a:solidFill>
              <a:schemeClr val="dk1"/>
            </a:solidFill>
            <a:prstDash val="solid"/>
            <a:round/>
            <a:headEnd type="none" w="sm" len="sm"/>
            <a:tailEnd type="none" w="sm" len="sm"/>
          </a:ln>
        </p:spPr>
        <p:txBody>
          <a:bodyPr spcFirstLastPara="1" wrap="square" lIns="91425" tIns="91425" rIns="91425" bIns="91425" anchor="t" anchorCtr="0">
            <a:noAutofit/>
          </a:bodyPr>
          <a:lstStyle/>
          <a:p>
            <a:pPr marL="0" lvl="0" indent="0" algn="just" rtl="0">
              <a:lnSpc>
                <a:spcPct val="115000"/>
              </a:lnSpc>
              <a:spcBef>
                <a:spcPts val="1200"/>
              </a:spcBef>
              <a:spcAft>
                <a:spcPts val="0"/>
              </a:spcAft>
              <a:buClr>
                <a:schemeClr val="dk1"/>
              </a:buClr>
              <a:buSzPts val="1100"/>
              <a:buFont typeface="Arial"/>
              <a:buNone/>
            </a:pPr>
            <a:r>
              <a:rPr lang="en" sz="2400">
                <a:solidFill>
                  <a:schemeClr val="dk1"/>
                </a:solidFill>
                <a:latin typeface="Lato"/>
                <a:ea typeface="Lato"/>
                <a:cs typeface="Lato"/>
                <a:sym typeface="Lato"/>
              </a:rPr>
              <a:t>Members hold one anothers’ hands at a worship service at Seoul</a:t>
            </a:r>
            <a:r>
              <a:rPr lang="en" sz="2600">
                <a:solidFill>
                  <a:schemeClr val="dk1"/>
                </a:solidFill>
                <a:latin typeface="Lato"/>
                <a:ea typeface="Lato"/>
                <a:cs typeface="Lato"/>
                <a:sym typeface="Lato"/>
              </a:rPr>
              <a:t> </a:t>
            </a:r>
            <a:r>
              <a:rPr lang="en" sz="2400">
                <a:solidFill>
                  <a:schemeClr val="dk1"/>
                </a:solidFill>
                <a:latin typeface="Lato"/>
                <a:ea typeface="Lato"/>
                <a:cs typeface="Lato"/>
                <a:sym typeface="Lato"/>
              </a:rPr>
              <a:t>Lutheran Church.</a:t>
            </a:r>
            <a:endParaRPr sz="2400">
              <a:solidFill>
                <a:schemeClr val="lt1"/>
              </a:solidFill>
              <a:latin typeface="Lato"/>
              <a:ea typeface="Lato"/>
              <a:cs typeface="Lato"/>
              <a:sym typeface="Lato"/>
            </a:endParaRPr>
          </a:p>
          <a:p>
            <a:pPr marL="0" lvl="0" indent="0" algn="just" rtl="0">
              <a:spcBef>
                <a:spcPts val="1200"/>
              </a:spcBef>
              <a:spcAft>
                <a:spcPts val="0"/>
              </a:spcAft>
              <a:buNone/>
            </a:pPr>
            <a:endParaRPr sz="2600">
              <a:solidFill>
                <a:schemeClr val="dk1"/>
              </a:solidFill>
              <a:latin typeface="Lato"/>
              <a:ea typeface="Lato"/>
              <a:cs typeface="Lato"/>
              <a:sym typeface="Lato"/>
            </a:endParaRPr>
          </a:p>
        </p:txBody>
      </p:sp>
      <p:pic>
        <p:nvPicPr>
          <p:cNvPr id="137" name="Google Shape;137;p25"/>
          <p:cNvPicPr preferRelativeResize="0"/>
          <p:nvPr/>
        </p:nvPicPr>
        <p:blipFill>
          <a:blip r:embed="rId3">
            <a:alphaModFix/>
          </a:blip>
          <a:stretch>
            <a:fillRect/>
          </a:stretch>
        </p:blipFill>
        <p:spPr>
          <a:xfrm>
            <a:off x="162400" y="387588"/>
            <a:ext cx="5826950" cy="4368325"/>
          </a:xfrm>
          <a:prstGeom prst="rect">
            <a:avLst/>
          </a:prstGeom>
          <a:noFill/>
          <a:ln w="76200" cap="flat" cmpd="sng">
            <a:solidFill>
              <a:schemeClr val="lt1"/>
            </a:solidFill>
            <a:prstDash val="solid"/>
            <a:round/>
            <a:headEnd type="none" w="sm" len="sm"/>
            <a:tailEnd type="none" w="sm" len="sm"/>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E97C19"/>
        </a:solidFill>
        <a:effectLst/>
      </p:bgPr>
    </p:bg>
    <p:spTree>
      <p:nvGrpSpPr>
        <p:cNvPr id="1" name="Shape 141"/>
        <p:cNvGrpSpPr/>
        <p:nvPr/>
      </p:nvGrpSpPr>
      <p:grpSpPr>
        <a:xfrm>
          <a:off x="0" y="0"/>
          <a:ext cx="0" cy="0"/>
          <a:chOff x="0" y="0"/>
          <a:chExt cx="0" cy="0"/>
        </a:xfrm>
      </p:grpSpPr>
      <p:sp>
        <p:nvSpPr>
          <p:cNvPr id="142" name="Google Shape;142;p2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a:p>
        </p:txBody>
      </p:sp>
      <p:sp>
        <p:nvSpPr>
          <p:cNvPr id="143" name="Google Shape;143;p26"/>
          <p:cNvSpPr txBox="1">
            <a:spLocks noGrp="1"/>
          </p:cNvSpPr>
          <p:nvPr>
            <p:ph type="body" idx="1"/>
          </p:nvPr>
        </p:nvSpPr>
        <p:spPr>
          <a:xfrm>
            <a:off x="0" y="0"/>
            <a:ext cx="9144000" cy="5143500"/>
          </a:xfrm>
          <a:prstGeom prst="rect">
            <a:avLst/>
          </a:prstGeom>
          <a:solidFill>
            <a:srgbClr val="861B6C"/>
          </a:solidFill>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sp>
        <p:nvSpPr>
          <p:cNvPr id="144" name="Google Shape;144;p26"/>
          <p:cNvSpPr txBox="1"/>
          <p:nvPr/>
        </p:nvSpPr>
        <p:spPr>
          <a:xfrm>
            <a:off x="373500" y="291300"/>
            <a:ext cx="8397000" cy="4560900"/>
          </a:xfrm>
          <a:prstGeom prst="rect">
            <a:avLst/>
          </a:prstGeom>
          <a:solidFill>
            <a:srgbClr val="EDA12E"/>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just" rtl="0">
              <a:lnSpc>
                <a:spcPct val="115000"/>
              </a:lnSpc>
              <a:spcBef>
                <a:spcPts val="1200"/>
              </a:spcBef>
              <a:spcAft>
                <a:spcPts val="0"/>
              </a:spcAft>
              <a:buClr>
                <a:schemeClr val="dk1"/>
              </a:buClr>
              <a:buSzPts val="1100"/>
              <a:buFont typeface="Arial"/>
              <a:buNone/>
            </a:pPr>
            <a:r>
              <a:rPr lang="en" sz="2800" dirty="0">
                <a:solidFill>
                  <a:schemeClr val="dk1"/>
                </a:solidFill>
                <a:latin typeface="Lato"/>
                <a:ea typeface="Lato"/>
                <a:cs typeface="Lato"/>
                <a:sym typeface="Lato"/>
              </a:rPr>
              <a:t>An informal interlude during a worship service at Seoul Lutheran Church, congregation members join hands and sing, “We are one in the Spirit, we are one in Lord.” This moment is followed by the exchange of greetings throughout the church. After this brief time, the solemnity of the order of worship resumes with a traditional Lutheran liturgy. “</a:t>
            </a:r>
            <a:r>
              <a:rPr lang="en" sz="2800" i="1" dirty="0">
                <a:solidFill>
                  <a:schemeClr val="dk1"/>
                </a:solidFill>
                <a:latin typeface="Lato"/>
                <a:ea typeface="Lato"/>
                <a:cs typeface="Lato"/>
                <a:sym typeface="Lato"/>
              </a:rPr>
              <a:t>I rejoiced with those who said to me, ‘Let us go to the house of the Lord’ </a:t>
            </a:r>
            <a:r>
              <a:rPr lang="en" sz="2800" dirty="0">
                <a:solidFill>
                  <a:schemeClr val="dk1"/>
                </a:solidFill>
                <a:latin typeface="Lato"/>
                <a:ea typeface="Lato"/>
                <a:cs typeface="Lato"/>
                <a:sym typeface="Lato"/>
              </a:rPr>
              <a:t>(Psalm 122).”</a:t>
            </a:r>
            <a:endParaRPr sz="2800" dirty="0">
              <a:solidFill>
                <a:schemeClr val="lt1"/>
              </a:solidFill>
              <a:latin typeface="Lato"/>
              <a:ea typeface="Lato"/>
              <a:cs typeface="Lato"/>
              <a:sym typeface="Lato"/>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2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a:p>
        </p:txBody>
      </p:sp>
      <p:sp>
        <p:nvSpPr>
          <p:cNvPr id="150" name="Google Shape;150;p27"/>
          <p:cNvSpPr txBox="1">
            <a:spLocks noGrp="1"/>
          </p:cNvSpPr>
          <p:nvPr>
            <p:ph type="body" idx="1"/>
          </p:nvPr>
        </p:nvSpPr>
        <p:spPr>
          <a:xfrm>
            <a:off x="274500" y="169000"/>
            <a:ext cx="8595000" cy="1722300"/>
          </a:xfrm>
          <a:prstGeom prst="rect">
            <a:avLst/>
          </a:prstGeom>
          <a:solidFill>
            <a:srgbClr val="861B6C"/>
          </a:solidFill>
          <a:ln w="76200" cap="flat" cmpd="sng">
            <a:solidFill>
              <a:schemeClr val="lt1"/>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1200"/>
              </a:spcAft>
              <a:buNone/>
            </a:pPr>
            <a:r>
              <a:rPr lang="en" sz="3900">
                <a:solidFill>
                  <a:schemeClr val="lt1"/>
                </a:solidFill>
                <a:latin typeface="Montserrat SemiBold"/>
                <a:ea typeface="Montserrat SemiBold"/>
                <a:cs typeface="Montserrat SemiBold"/>
                <a:sym typeface="Montserrat SemiBold"/>
              </a:rPr>
              <a:t>What are the most important parts of our</a:t>
            </a:r>
            <a:r>
              <a:rPr lang="en" sz="4500">
                <a:solidFill>
                  <a:schemeClr val="lt1"/>
                </a:solidFill>
                <a:latin typeface="Montserrat SemiBold"/>
                <a:ea typeface="Montserrat SemiBold"/>
                <a:cs typeface="Montserrat SemiBold"/>
                <a:sym typeface="Montserrat SemiBold"/>
              </a:rPr>
              <a:t> </a:t>
            </a:r>
            <a:r>
              <a:rPr lang="en" sz="3900">
                <a:solidFill>
                  <a:schemeClr val="lt1"/>
                </a:solidFill>
                <a:latin typeface="Montserrat SemiBold"/>
                <a:ea typeface="Montserrat SemiBold"/>
                <a:cs typeface="Montserrat SemiBold"/>
                <a:sym typeface="Montserrat SemiBold"/>
              </a:rPr>
              <a:t>worship services?</a:t>
            </a:r>
            <a:r>
              <a:rPr lang="en" sz="4500">
                <a:solidFill>
                  <a:schemeClr val="lt1"/>
                </a:solidFill>
                <a:latin typeface="Montserrat SemiBold"/>
                <a:ea typeface="Montserrat SemiBold"/>
                <a:cs typeface="Montserrat SemiBold"/>
                <a:sym typeface="Montserrat SemiBold"/>
              </a:rPr>
              <a:t>  </a:t>
            </a:r>
            <a:endParaRPr sz="4500">
              <a:solidFill>
                <a:schemeClr val="lt1"/>
              </a:solidFill>
              <a:latin typeface="Montserrat SemiBold"/>
              <a:ea typeface="Montserrat SemiBold"/>
              <a:cs typeface="Montserrat SemiBold"/>
              <a:sym typeface="Montserrat SemiBold"/>
            </a:endParaRPr>
          </a:p>
        </p:txBody>
      </p:sp>
      <p:sp>
        <p:nvSpPr>
          <p:cNvPr id="151" name="Google Shape;151;p27"/>
          <p:cNvSpPr txBox="1">
            <a:spLocks noGrp="1"/>
          </p:cNvSpPr>
          <p:nvPr>
            <p:ph type="body" idx="2"/>
          </p:nvPr>
        </p:nvSpPr>
        <p:spPr>
          <a:xfrm>
            <a:off x="162950" y="2131650"/>
            <a:ext cx="4029600" cy="2793300"/>
          </a:xfrm>
          <a:prstGeom prst="rect">
            <a:avLst/>
          </a:prstGeom>
          <a:solidFill>
            <a:srgbClr val="166687"/>
          </a:solidFill>
          <a:ln>
            <a:noFill/>
          </a:ln>
        </p:spPr>
        <p:txBody>
          <a:bodyPr spcFirstLastPara="1" wrap="square" lIns="91425" tIns="91425" rIns="91425" bIns="91425" anchor="t" anchorCtr="0">
            <a:noAutofit/>
          </a:bodyPr>
          <a:lstStyle/>
          <a:p>
            <a:pPr marL="457200" lvl="0" indent="-406400" algn="l" rtl="0">
              <a:spcBef>
                <a:spcPts val="1200"/>
              </a:spcBef>
              <a:spcAft>
                <a:spcPts val="0"/>
              </a:spcAft>
              <a:buClr>
                <a:schemeClr val="lt1"/>
              </a:buClr>
              <a:buSzPts val="2800"/>
              <a:buFont typeface="Montserrat Medium"/>
              <a:buChar char="●"/>
            </a:pPr>
            <a:r>
              <a:rPr lang="en" sz="2800">
                <a:solidFill>
                  <a:schemeClr val="lt1"/>
                </a:solidFill>
                <a:latin typeface="Montserrat Medium"/>
                <a:ea typeface="Montserrat Medium"/>
                <a:cs typeface="Montserrat Medium"/>
                <a:sym typeface="Montserrat Medium"/>
              </a:rPr>
              <a:t>Singing hymns? </a:t>
            </a:r>
            <a:endParaRPr sz="2800">
              <a:solidFill>
                <a:schemeClr val="lt1"/>
              </a:solidFill>
              <a:latin typeface="Montserrat Medium"/>
              <a:ea typeface="Montserrat Medium"/>
              <a:cs typeface="Montserrat Medium"/>
              <a:sym typeface="Montserrat Medium"/>
            </a:endParaRPr>
          </a:p>
          <a:p>
            <a:pPr marL="457200" lvl="0" indent="-406400" algn="l" rtl="0">
              <a:spcBef>
                <a:spcPts val="0"/>
              </a:spcBef>
              <a:spcAft>
                <a:spcPts val="0"/>
              </a:spcAft>
              <a:buClr>
                <a:schemeClr val="lt1"/>
              </a:buClr>
              <a:buSzPts val="2800"/>
              <a:buFont typeface="Montserrat Medium"/>
              <a:buChar char="●"/>
            </a:pPr>
            <a:r>
              <a:rPr lang="en" sz="2800">
                <a:solidFill>
                  <a:schemeClr val="lt1"/>
                </a:solidFill>
                <a:latin typeface="Montserrat Medium"/>
                <a:ea typeface="Montserrat Medium"/>
                <a:cs typeface="Montserrat Medium"/>
                <a:sym typeface="Montserrat Medium"/>
              </a:rPr>
              <a:t>Confession and forgiveness of sin? </a:t>
            </a:r>
            <a:endParaRPr sz="2800">
              <a:solidFill>
                <a:schemeClr val="lt1"/>
              </a:solidFill>
              <a:latin typeface="Montserrat Medium"/>
              <a:ea typeface="Montserrat Medium"/>
              <a:cs typeface="Montserrat Medium"/>
              <a:sym typeface="Montserrat Medium"/>
            </a:endParaRPr>
          </a:p>
          <a:p>
            <a:pPr marL="457200" lvl="0" indent="-406400" algn="l" rtl="0">
              <a:spcBef>
                <a:spcPts val="0"/>
              </a:spcBef>
              <a:spcAft>
                <a:spcPts val="0"/>
              </a:spcAft>
              <a:buClr>
                <a:schemeClr val="lt1"/>
              </a:buClr>
              <a:buSzPts val="2800"/>
              <a:buFont typeface="Montserrat Medium"/>
              <a:buChar char="●"/>
            </a:pPr>
            <a:r>
              <a:rPr lang="en" sz="2800">
                <a:solidFill>
                  <a:schemeClr val="lt1"/>
                </a:solidFill>
                <a:latin typeface="Montserrat Medium"/>
                <a:ea typeface="Montserrat Medium"/>
                <a:cs typeface="Montserrat Medium"/>
                <a:sym typeface="Montserrat Medium"/>
              </a:rPr>
              <a:t>The Creeds? </a:t>
            </a:r>
            <a:endParaRPr sz="2800">
              <a:solidFill>
                <a:schemeClr val="lt1"/>
              </a:solidFill>
              <a:latin typeface="Montserrat Medium"/>
              <a:ea typeface="Montserrat Medium"/>
              <a:cs typeface="Montserrat Medium"/>
              <a:sym typeface="Montserrat Medium"/>
            </a:endParaRPr>
          </a:p>
          <a:p>
            <a:pPr marL="457200" lvl="0" indent="-406400" algn="l" rtl="0">
              <a:spcBef>
                <a:spcPts val="0"/>
              </a:spcBef>
              <a:spcAft>
                <a:spcPts val="0"/>
              </a:spcAft>
              <a:buClr>
                <a:schemeClr val="lt1"/>
              </a:buClr>
              <a:buSzPts val="2800"/>
              <a:buFont typeface="Montserrat Medium"/>
              <a:buChar char="●"/>
            </a:pPr>
            <a:r>
              <a:rPr lang="en" sz="2800">
                <a:solidFill>
                  <a:schemeClr val="lt1"/>
                </a:solidFill>
                <a:latin typeface="Montserrat Medium"/>
                <a:ea typeface="Montserrat Medium"/>
                <a:cs typeface="Montserrat Medium"/>
                <a:sym typeface="Montserrat Medium"/>
              </a:rPr>
              <a:t>Prayer?</a:t>
            </a:r>
            <a:endParaRPr sz="4700">
              <a:solidFill>
                <a:schemeClr val="lt1"/>
              </a:solidFill>
              <a:latin typeface="Montserrat Medium"/>
              <a:ea typeface="Montserrat Medium"/>
              <a:cs typeface="Montserrat Medium"/>
              <a:sym typeface="Montserrat Medium"/>
            </a:endParaRPr>
          </a:p>
        </p:txBody>
      </p:sp>
      <p:sp>
        <p:nvSpPr>
          <p:cNvPr id="152" name="Google Shape;152;p27"/>
          <p:cNvSpPr txBox="1">
            <a:spLocks noGrp="1"/>
          </p:cNvSpPr>
          <p:nvPr>
            <p:ph type="body" idx="2"/>
          </p:nvPr>
        </p:nvSpPr>
        <p:spPr>
          <a:xfrm>
            <a:off x="4118175" y="2131650"/>
            <a:ext cx="4920600" cy="2793300"/>
          </a:xfrm>
          <a:prstGeom prst="rect">
            <a:avLst/>
          </a:prstGeom>
          <a:solidFill>
            <a:srgbClr val="166687"/>
          </a:solidFill>
          <a:ln>
            <a:noFill/>
          </a:ln>
        </p:spPr>
        <p:txBody>
          <a:bodyPr spcFirstLastPara="1" wrap="square" lIns="91425" tIns="91425" rIns="91425" bIns="91425" anchor="ctr" anchorCtr="0">
            <a:noAutofit/>
          </a:bodyPr>
          <a:lstStyle/>
          <a:p>
            <a:pPr marL="457200" lvl="0" indent="-393700" algn="l" rtl="0">
              <a:spcBef>
                <a:spcPts val="1200"/>
              </a:spcBef>
              <a:spcAft>
                <a:spcPts val="0"/>
              </a:spcAft>
              <a:buClr>
                <a:schemeClr val="lt1"/>
              </a:buClr>
              <a:buSzPts val="2600"/>
              <a:buFont typeface="Montserrat Medium"/>
              <a:buChar char="●"/>
            </a:pPr>
            <a:r>
              <a:rPr lang="en" sz="2600" dirty="0">
                <a:solidFill>
                  <a:schemeClr val="lt1"/>
                </a:solidFill>
                <a:latin typeface="Montserrat Medium"/>
                <a:ea typeface="Montserrat Medium"/>
                <a:cs typeface="Montserrat Medium"/>
                <a:sym typeface="Montserrat Medium"/>
              </a:rPr>
              <a:t>Scripture reading?</a:t>
            </a:r>
            <a:endParaRPr sz="2600" dirty="0">
              <a:solidFill>
                <a:schemeClr val="lt1"/>
              </a:solidFill>
              <a:latin typeface="Montserrat Medium"/>
              <a:ea typeface="Montserrat Medium"/>
              <a:cs typeface="Montserrat Medium"/>
              <a:sym typeface="Montserrat Medium"/>
            </a:endParaRPr>
          </a:p>
          <a:p>
            <a:pPr marL="457200" lvl="0" indent="-393700" algn="l" rtl="0">
              <a:spcBef>
                <a:spcPts val="0"/>
              </a:spcBef>
              <a:spcAft>
                <a:spcPts val="0"/>
              </a:spcAft>
              <a:buClr>
                <a:schemeClr val="lt1"/>
              </a:buClr>
              <a:buSzPts val="2600"/>
              <a:buFont typeface="Montserrat Medium"/>
              <a:buChar char="●"/>
            </a:pPr>
            <a:r>
              <a:rPr lang="en" sz="2600" dirty="0">
                <a:solidFill>
                  <a:schemeClr val="lt1"/>
                </a:solidFill>
                <a:latin typeface="Montserrat Medium"/>
                <a:ea typeface="Montserrat Medium"/>
                <a:cs typeface="Montserrat Medium"/>
                <a:sym typeface="Montserrat Medium"/>
              </a:rPr>
              <a:t>The sermon?  </a:t>
            </a:r>
            <a:endParaRPr sz="2600" dirty="0">
              <a:solidFill>
                <a:schemeClr val="lt1"/>
              </a:solidFill>
              <a:latin typeface="Montserrat Medium"/>
              <a:ea typeface="Montserrat Medium"/>
              <a:cs typeface="Montserrat Medium"/>
              <a:sym typeface="Montserrat Medium"/>
            </a:endParaRPr>
          </a:p>
          <a:p>
            <a:pPr marL="457200" lvl="0" indent="-393700" algn="l" rtl="0">
              <a:spcBef>
                <a:spcPts val="0"/>
              </a:spcBef>
              <a:spcAft>
                <a:spcPts val="0"/>
              </a:spcAft>
              <a:buClr>
                <a:schemeClr val="lt1"/>
              </a:buClr>
              <a:buSzPts val="2600"/>
              <a:buFont typeface="Montserrat Medium"/>
              <a:buChar char="●"/>
            </a:pPr>
            <a:r>
              <a:rPr lang="en" sz="2600" dirty="0">
                <a:solidFill>
                  <a:schemeClr val="lt1"/>
                </a:solidFill>
                <a:latin typeface="Montserrat Medium"/>
                <a:ea typeface="Montserrat Medium"/>
                <a:cs typeface="Montserrat Medium"/>
                <a:sym typeface="Montserrat Medium"/>
              </a:rPr>
              <a:t>Fellowship with other Christians? </a:t>
            </a:r>
            <a:endParaRPr sz="2600" dirty="0">
              <a:solidFill>
                <a:schemeClr val="lt1"/>
              </a:solidFill>
              <a:latin typeface="Montserrat Medium"/>
              <a:ea typeface="Montserrat Medium"/>
              <a:cs typeface="Montserrat Medium"/>
              <a:sym typeface="Montserrat Medium"/>
            </a:endParaRPr>
          </a:p>
          <a:p>
            <a:pPr marL="457200" lvl="0" indent="-393700" algn="l" rtl="0">
              <a:spcBef>
                <a:spcPts val="0"/>
              </a:spcBef>
              <a:spcAft>
                <a:spcPts val="0"/>
              </a:spcAft>
              <a:buClr>
                <a:schemeClr val="lt1"/>
              </a:buClr>
              <a:buSzPts val="2600"/>
              <a:buFont typeface="Montserrat Medium"/>
              <a:buChar char="●"/>
            </a:pPr>
            <a:r>
              <a:rPr lang="en" sz="2600" dirty="0">
                <a:solidFill>
                  <a:schemeClr val="lt1"/>
                </a:solidFill>
                <a:latin typeface="Montserrat Medium"/>
                <a:ea typeface="Montserrat Medium"/>
                <a:cs typeface="Montserrat Medium"/>
                <a:sym typeface="Montserrat Medium"/>
              </a:rPr>
              <a:t>Offering financial support?</a:t>
            </a:r>
            <a:endParaRPr sz="2600" dirty="0">
              <a:solidFill>
                <a:schemeClr val="dk1"/>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2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a:p>
        </p:txBody>
      </p:sp>
      <p:sp>
        <p:nvSpPr>
          <p:cNvPr id="158" name="Google Shape;158;p28"/>
          <p:cNvSpPr txBox="1"/>
          <p:nvPr/>
        </p:nvSpPr>
        <p:spPr>
          <a:xfrm>
            <a:off x="252000" y="157643"/>
            <a:ext cx="8640000" cy="4828215"/>
          </a:xfrm>
          <a:prstGeom prst="rect">
            <a:avLst/>
          </a:prstGeom>
          <a:solidFill>
            <a:srgbClr val="277E3E"/>
          </a:solidFill>
          <a:ln w="76200" cap="flat" cmpd="sng">
            <a:solidFill>
              <a:schemeClr val="lt1"/>
            </a:solidFill>
            <a:prstDash val="solid"/>
            <a:round/>
            <a:headEnd type="none" w="sm" len="sm"/>
            <a:tailEnd type="none" w="sm" len="sm"/>
          </a:ln>
        </p:spPr>
        <p:txBody>
          <a:bodyPr spcFirstLastPara="1" wrap="square" lIns="91425" tIns="91425" rIns="91425" bIns="91425" anchor="ctr" anchorCtr="0">
            <a:spAutoFit/>
          </a:bodyPr>
          <a:lstStyle/>
          <a:p>
            <a:pPr marL="0" lvl="0" indent="0" algn="ctr" rtl="0">
              <a:lnSpc>
                <a:spcPct val="115000"/>
              </a:lnSpc>
              <a:spcBef>
                <a:spcPts val="1200"/>
              </a:spcBef>
              <a:spcAft>
                <a:spcPts val="1200"/>
              </a:spcAft>
              <a:buNone/>
            </a:pPr>
            <a:r>
              <a:rPr lang="en" sz="3500" dirty="0">
                <a:solidFill>
                  <a:schemeClr val="lt1"/>
                </a:solidFill>
                <a:latin typeface="Montserrat"/>
                <a:ea typeface="Montserrat"/>
                <a:cs typeface="Montserrat"/>
                <a:sym typeface="Montserrat"/>
              </a:rPr>
              <a:t>In worship, we are serving God. But in an even more important way, God is serving us!</a:t>
            </a:r>
            <a:r>
              <a:rPr lang="en" sz="3500" dirty="0">
                <a:solidFill>
                  <a:schemeClr val="lt1"/>
                </a:solidFill>
                <a:latin typeface="Montserrat SemiBold"/>
                <a:ea typeface="Montserrat SemiBold"/>
                <a:cs typeface="Montserrat SemiBold"/>
                <a:sym typeface="Montserrat SemiBold"/>
              </a:rPr>
              <a:t> Note the significance of the these words: </a:t>
            </a:r>
            <a:r>
              <a:rPr lang="en" sz="3500" i="1" dirty="0">
                <a:solidFill>
                  <a:schemeClr val="lt1"/>
                </a:solidFill>
                <a:latin typeface="Montserrat SemiBold"/>
                <a:ea typeface="Montserrat SemiBold"/>
                <a:cs typeface="Montserrat SemiBold"/>
                <a:sym typeface="Montserrat SemiBold"/>
              </a:rPr>
              <a:t>“the Son of Man did not come to be served, but to serve, and to give his life as a ransom for many</a:t>
            </a:r>
            <a:r>
              <a:rPr lang="en" sz="3500" dirty="0">
                <a:solidFill>
                  <a:schemeClr val="lt1"/>
                </a:solidFill>
                <a:latin typeface="Montserrat SemiBold"/>
                <a:ea typeface="Montserrat SemiBold"/>
                <a:cs typeface="Montserrat SemiBold"/>
                <a:sym typeface="Montserrat SemiBold"/>
              </a:rPr>
              <a:t> (Matthew 20).”</a:t>
            </a:r>
            <a:endParaRPr sz="3500" dirty="0">
              <a:solidFill>
                <a:schemeClr val="lt1"/>
              </a:solidFill>
              <a:latin typeface="Montserrat SemiBold"/>
              <a:ea typeface="Montserrat SemiBold"/>
              <a:cs typeface="Montserrat SemiBold"/>
              <a:sym typeface="Montserrat SemiBol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Google Shape;63;p14"/>
          <p:cNvSpPr txBox="1">
            <a:spLocks noGrp="1"/>
          </p:cNvSpPr>
          <p:nvPr>
            <p:ph type="subTitle" idx="1"/>
          </p:nvPr>
        </p:nvSpPr>
        <p:spPr>
          <a:xfrm>
            <a:off x="556800" y="509800"/>
            <a:ext cx="8030400" cy="3952800"/>
          </a:xfrm>
          <a:prstGeom prst="rect">
            <a:avLst/>
          </a:prstGeom>
          <a:solidFill>
            <a:srgbClr val="277E3E"/>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80000"/>
              </a:lnSpc>
              <a:spcBef>
                <a:spcPts val="0"/>
              </a:spcBef>
              <a:spcAft>
                <a:spcPts val="0"/>
              </a:spcAft>
              <a:buClr>
                <a:schemeClr val="dk1"/>
              </a:buClr>
              <a:buSzPts val="605"/>
              <a:buFont typeface="Arial"/>
              <a:buNone/>
            </a:pPr>
            <a:r>
              <a:rPr lang="en" sz="9130">
                <a:solidFill>
                  <a:schemeClr val="lt1"/>
                </a:solidFill>
                <a:latin typeface="Montserrat"/>
                <a:ea typeface="Montserrat"/>
                <a:cs typeface="Montserrat"/>
                <a:sym typeface="Montserrat"/>
              </a:rPr>
              <a:t>Worship Worldwide</a:t>
            </a:r>
            <a:endParaRPr sz="5940">
              <a:solidFill>
                <a:schemeClr val="lt1"/>
              </a:solidFill>
              <a:latin typeface="Montserrat"/>
              <a:ea typeface="Montserrat"/>
              <a:cs typeface="Montserrat"/>
              <a:sym typeface="Montserra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p1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a:p>
        </p:txBody>
      </p:sp>
      <p:sp>
        <p:nvSpPr>
          <p:cNvPr id="69" name="Google Shape;69;p15"/>
          <p:cNvSpPr txBox="1">
            <a:spLocks noGrp="1"/>
          </p:cNvSpPr>
          <p:nvPr>
            <p:ph type="body" idx="1"/>
          </p:nvPr>
        </p:nvSpPr>
        <p:spPr>
          <a:xfrm>
            <a:off x="496800" y="594900"/>
            <a:ext cx="8150400" cy="3953700"/>
          </a:xfrm>
          <a:prstGeom prst="rect">
            <a:avLst/>
          </a:prstGeom>
          <a:solidFill>
            <a:srgbClr val="277E3E"/>
          </a:solidFill>
          <a:ln w="762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just" rtl="0">
              <a:lnSpc>
                <a:spcPct val="100000"/>
              </a:lnSpc>
              <a:spcBef>
                <a:spcPts val="1200"/>
              </a:spcBef>
              <a:spcAft>
                <a:spcPts val="0"/>
              </a:spcAft>
              <a:buClr>
                <a:schemeClr val="dk1"/>
              </a:buClr>
              <a:buSzPts val="1100"/>
              <a:buFont typeface="Arial"/>
              <a:buNone/>
            </a:pPr>
            <a:r>
              <a:rPr lang="en" sz="3500">
                <a:solidFill>
                  <a:schemeClr val="lt1"/>
                </a:solidFill>
                <a:latin typeface="Lato"/>
                <a:ea typeface="Lato"/>
                <a:cs typeface="Lato"/>
                <a:sym typeface="Lato"/>
              </a:rPr>
              <a:t>Picture yourself sitting among fellow-members of the  Ukrainian Lutheran Church in Kiev, listening as the pastor conducts the liturgy. You hear him sing . . . your own name. In fact, in prayer he chants the name of every member of the congregation, every Sunday.</a:t>
            </a:r>
            <a:endParaRPr sz="3500">
              <a:solidFill>
                <a:schemeClr val="lt1"/>
              </a:solidFill>
              <a:latin typeface="Lato"/>
              <a:ea typeface="Lato"/>
              <a:cs typeface="Lato"/>
              <a:sym typeface="Lato"/>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p1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a:p>
        </p:txBody>
      </p:sp>
      <p:sp>
        <p:nvSpPr>
          <p:cNvPr id="75" name="Google Shape;75;p16"/>
          <p:cNvSpPr txBox="1">
            <a:spLocks noGrp="1"/>
          </p:cNvSpPr>
          <p:nvPr>
            <p:ph type="body" idx="1"/>
          </p:nvPr>
        </p:nvSpPr>
        <p:spPr>
          <a:xfrm>
            <a:off x="528900" y="539100"/>
            <a:ext cx="8086200" cy="4065300"/>
          </a:xfrm>
          <a:prstGeom prst="rect">
            <a:avLst/>
          </a:prstGeom>
          <a:solidFill>
            <a:srgbClr val="277E3E"/>
          </a:solidFill>
          <a:ln w="76200" cap="flat" cmpd="sng">
            <a:solidFill>
              <a:schemeClr val="dk1"/>
            </a:solidFill>
            <a:prstDash val="solid"/>
            <a:round/>
            <a:headEnd type="none" w="sm" len="sm"/>
            <a:tailEnd type="none" w="sm" len="sm"/>
          </a:ln>
        </p:spPr>
        <p:txBody>
          <a:bodyPr spcFirstLastPara="1" wrap="square" lIns="91425" tIns="91425" rIns="91425" bIns="91425" anchor="t" anchorCtr="0">
            <a:noAutofit/>
          </a:bodyPr>
          <a:lstStyle/>
          <a:p>
            <a:pPr marL="0" lvl="0" indent="0" algn="just" rtl="0">
              <a:lnSpc>
                <a:spcPct val="100000"/>
              </a:lnSpc>
              <a:spcBef>
                <a:spcPts val="1200"/>
              </a:spcBef>
              <a:spcAft>
                <a:spcPts val="0"/>
              </a:spcAft>
              <a:buClr>
                <a:schemeClr val="dk1"/>
              </a:buClr>
              <a:buSzPts val="1100"/>
              <a:buFont typeface="Arial"/>
              <a:buNone/>
            </a:pPr>
            <a:r>
              <a:rPr lang="en" sz="3500">
                <a:solidFill>
                  <a:schemeClr val="lt1"/>
                </a:solidFill>
                <a:latin typeface="Lato"/>
                <a:ea typeface="Lato"/>
                <a:cs typeface="Lato"/>
                <a:sym typeface="Lato"/>
              </a:rPr>
              <a:t>Imagine standing before the altar at Seoul Lutheran Church, about to receive the Lord’s Supper. The pastor distributes the bread/Body of Christ and the wine/Blood of Christ . . . wearing white cotton gloves, the traditional Korean formal sign of respect.</a:t>
            </a:r>
            <a:endParaRPr sz="3500">
              <a:solidFill>
                <a:schemeClr val="lt1"/>
              </a:solidFill>
              <a:latin typeface="Lato"/>
              <a:ea typeface="Lato"/>
              <a:cs typeface="Lato"/>
              <a:sym typeface="Lato"/>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p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a:p>
        </p:txBody>
      </p:sp>
      <p:sp>
        <p:nvSpPr>
          <p:cNvPr id="81" name="Google Shape;81;p17"/>
          <p:cNvSpPr txBox="1">
            <a:spLocks noGrp="1"/>
          </p:cNvSpPr>
          <p:nvPr>
            <p:ph type="body" idx="1"/>
          </p:nvPr>
        </p:nvSpPr>
        <p:spPr>
          <a:xfrm>
            <a:off x="528900" y="541800"/>
            <a:ext cx="8086200" cy="4059900"/>
          </a:xfrm>
          <a:prstGeom prst="rect">
            <a:avLst/>
          </a:prstGeom>
          <a:solidFill>
            <a:srgbClr val="277E3E"/>
          </a:solidFill>
          <a:ln w="76200" cap="flat" cmpd="sng">
            <a:solidFill>
              <a:schemeClr val="dk1"/>
            </a:solidFill>
            <a:prstDash val="solid"/>
            <a:round/>
            <a:headEnd type="none" w="sm" len="sm"/>
            <a:tailEnd type="none" w="sm" len="sm"/>
          </a:ln>
        </p:spPr>
        <p:txBody>
          <a:bodyPr spcFirstLastPara="1" wrap="square" lIns="91425" tIns="91425" rIns="91425" bIns="91425" anchor="t" anchorCtr="0">
            <a:noAutofit/>
          </a:bodyPr>
          <a:lstStyle/>
          <a:p>
            <a:pPr marL="0" lvl="0" indent="0" algn="just" rtl="0">
              <a:lnSpc>
                <a:spcPct val="100000"/>
              </a:lnSpc>
              <a:spcBef>
                <a:spcPts val="1200"/>
              </a:spcBef>
              <a:spcAft>
                <a:spcPts val="0"/>
              </a:spcAft>
              <a:buClr>
                <a:schemeClr val="dk1"/>
              </a:buClr>
              <a:buSzPts val="1100"/>
              <a:buFont typeface="Arial"/>
              <a:buNone/>
            </a:pPr>
            <a:r>
              <a:rPr lang="en" sz="3500">
                <a:solidFill>
                  <a:schemeClr val="lt1"/>
                </a:solidFill>
                <a:latin typeface="Lato"/>
                <a:ea typeface="Lato"/>
                <a:cs typeface="Lato"/>
                <a:sym typeface="Lato"/>
              </a:rPr>
              <a:t>Or how about this? You are at worship in the Lutheran Church in the Andes Mountain community of Huaraz in Peru. Taking your turn . . .  you rise to read a portion of a Scripture lesson, grateful the congregation is understanding as you stumble through the Spanish.</a:t>
            </a:r>
            <a:endParaRPr sz="3500">
              <a:solidFill>
                <a:schemeClr val="lt1"/>
              </a:solidFill>
              <a:latin typeface="Lato"/>
              <a:ea typeface="Lato"/>
              <a:cs typeface="Lato"/>
              <a:sym typeface="Lato"/>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277E3E"/>
        </a:solidFill>
        <a:effectLst/>
      </p:bgPr>
    </p:bg>
    <p:spTree>
      <p:nvGrpSpPr>
        <p:cNvPr id="1" name="Shape 85"/>
        <p:cNvGrpSpPr/>
        <p:nvPr/>
      </p:nvGrpSpPr>
      <p:grpSpPr>
        <a:xfrm>
          <a:off x="0" y="0"/>
          <a:ext cx="0" cy="0"/>
          <a:chOff x="0" y="0"/>
          <a:chExt cx="0" cy="0"/>
        </a:xfrm>
      </p:grpSpPr>
      <p:sp>
        <p:nvSpPr>
          <p:cNvPr id="86" name="Google Shape;86;p18"/>
          <p:cNvSpPr txBox="1">
            <a:spLocks noGrp="1"/>
          </p:cNvSpPr>
          <p:nvPr>
            <p:ph type="body" idx="1"/>
          </p:nvPr>
        </p:nvSpPr>
        <p:spPr>
          <a:xfrm>
            <a:off x="311700" y="1152475"/>
            <a:ext cx="8520600" cy="3416400"/>
          </a:xfrm>
          <a:prstGeom prst="rect">
            <a:avLst/>
          </a:prstGeom>
          <a:noFill/>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87" name="Google Shape;87;p18"/>
          <p:cNvPicPr preferRelativeResize="0"/>
          <p:nvPr/>
        </p:nvPicPr>
        <p:blipFill>
          <a:blip r:embed="rId3">
            <a:alphaModFix/>
          </a:blip>
          <a:stretch>
            <a:fillRect/>
          </a:stretch>
        </p:blipFill>
        <p:spPr>
          <a:xfrm>
            <a:off x="1295400" y="114300"/>
            <a:ext cx="6553200" cy="4914900"/>
          </a:xfrm>
          <a:prstGeom prst="rect">
            <a:avLst/>
          </a:prstGeom>
          <a:noFill/>
          <a:ln w="76200" cap="flat" cmpd="sng">
            <a:solidFill>
              <a:schemeClr val="lt1"/>
            </a:solidFill>
            <a:prstDash val="solid"/>
            <a:round/>
            <a:headEnd type="none" w="sm" len="sm"/>
            <a:tailEnd type="none" w="sm" len="sm"/>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a:p>
        </p:txBody>
      </p:sp>
      <p:sp>
        <p:nvSpPr>
          <p:cNvPr id="93" name="Google Shape;93;p19"/>
          <p:cNvSpPr txBox="1">
            <a:spLocks noGrp="1"/>
          </p:cNvSpPr>
          <p:nvPr>
            <p:ph type="body" idx="1"/>
          </p:nvPr>
        </p:nvSpPr>
        <p:spPr>
          <a:xfrm>
            <a:off x="528900" y="346800"/>
            <a:ext cx="8086200" cy="4449900"/>
          </a:xfrm>
          <a:prstGeom prst="rect">
            <a:avLst/>
          </a:prstGeom>
          <a:solidFill>
            <a:srgbClr val="277E3E"/>
          </a:solidFill>
          <a:ln w="762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just" rtl="0">
              <a:lnSpc>
                <a:spcPct val="100000"/>
              </a:lnSpc>
              <a:spcBef>
                <a:spcPts val="1200"/>
              </a:spcBef>
              <a:spcAft>
                <a:spcPts val="0"/>
              </a:spcAft>
              <a:buClr>
                <a:schemeClr val="dk1"/>
              </a:buClr>
              <a:buSzPts val="1100"/>
              <a:buFont typeface="Arial"/>
              <a:buNone/>
            </a:pPr>
            <a:r>
              <a:rPr lang="en" sz="3500">
                <a:solidFill>
                  <a:schemeClr val="lt1"/>
                </a:solidFill>
                <a:latin typeface="Lato"/>
                <a:ea typeface="Lato"/>
                <a:cs typeface="Lato"/>
                <a:sym typeface="Lato"/>
              </a:rPr>
              <a:t>See yourself among the worshipers in a Lutheran Mission of Salvation - India congregation, in a cement-block church   . . .  sitting on the floor, barefoot. Women and children are seated on mats on one side of the church, men and boys on the other. Hymns are accompanied by a bongo drum.</a:t>
            </a:r>
            <a:endParaRPr sz="3500">
              <a:solidFill>
                <a:schemeClr val="lt1"/>
              </a:solidFill>
              <a:latin typeface="Lato"/>
              <a:ea typeface="Lato"/>
              <a:cs typeface="Lato"/>
              <a:sym typeface="Lato"/>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2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a:p>
        </p:txBody>
      </p:sp>
      <p:sp>
        <p:nvSpPr>
          <p:cNvPr id="99" name="Google Shape;99;p20"/>
          <p:cNvSpPr txBox="1">
            <a:spLocks noGrp="1"/>
          </p:cNvSpPr>
          <p:nvPr>
            <p:ph type="body" idx="1"/>
          </p:nvPr>
        </p:nvSpPr>
        <p:spPr>
          <a:xfrm>
            <a:off x="528900" y="837600"/>
            <a:ext cx="8086200" cy="3468300"/>
          </a:xfrm>
          <a:prstGeom prst="rect">
            <a:avLst/>
          </a:prstGeom>
          <a:solidFill>
            <a:srgbClr val="277E3E"/>
          </a:solidFill>
          <a:ln w="762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just" rtl="0">
              <a:lnSpc>
                <a:spcPct val="100000"/>
              </a:lnSpc>
              <a:spcBef>
                <a:spcPts val="1200"/>
              </a:spcBef>
              <a:spcAft>
                <a:spcPts val="0"/>
              </a:spcAft>
              <a:buClr>
                <a:schemeClr val="dk1"/>
              </a:buClr>
              <a:buSzPts val="1100"/>
              <a:buFont typeface="Arial"/>
              <a:buNone/>
            </a:pPr>
            <a:r>
              <a:rPr lang="en" sz="3500">
                <a:solidFill>
                  <a:schemeClr val="lt1"/>
                </a:solidFill>
                <a:latin typeface="Lato"/>
                <a:ea typeface="Lato"/>
                <a:cs typeface="Lato"/>
                <a:sym typeface="Lato"/>
              </a:rPr>
              <a:t>World-wide, there’s quite a variety of worship practices among confessional Lutherans - but the same saving faith in our Savior! Jesus said, “</a:t>
            </a:r>
            <a:r>
              <a:rPr lang="en" sz="3500" i="1">
                <a:solidFill>
                  <a:schemeClr val="lt1"/>
                </a:solidFill>
                <a:latin typeface="Lato"/>
                <a:ea typeface="Lato"/>
                <a:cs typeface="Lato"/>
                <a:sym typeface="Lato"/>
              </a:rPr>
              <a:t>Blessed rather are those who hear the word of God and obey it </a:t>
            </a:r>
            <a:r>
              <a:rPr lang="en" sz="3500">
                <a:solidFill>
                  <a:schemeClr val="lt1"/>
                </a:solidFill>
                <a:latin typeface="Lato"/>
                <a:ea typeface="Lato"/>
                <a:cs typeface="Lato"/>
                <a:sym typeface="Lato"/>
              </a:rPr>
              <a:t>(Luke 11).”</a:t>
            </a:r>
            <a:endParaRPr sz="3500">
              <a:solidFill>
                <a:schemeClr val="lt1"/>
              </a:solidFill>
              <a:latin typeface="Lato"/>
              <a:ea typeface="Lato"/>
              <a:cs typeface="Lato"/>
              <a:sym typeface="Lato"/>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2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a:p>
        </p:txBody>
      </p:sp>
      <p:sp>
        <p:nvSpPr>
          <p:cNvPr id="105" name="Google Shape;105;p21"/>
          <p:cNvSpPr txBox="1"/>
          <p:nvPr/>
        </p:nvSpPr>
        <p:spPr>
          <a:xfrm>
            <a:off x="8361300" y="589300"/>
            <a:ext cx="471000" cy="2206200"/>
          </a:xfrm>
          <a:prstGeom prst="rect">
            <a:avLst/>
          </a:prstGeom>
          <a:solidFill>
            <a:srgbClr val="861B6C"/>
          </a:solid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800">
              <a:solidFill>
                <a:schemeClr val="dk2"/>
              </a:solidFill>
            </a:endParaRPr>
          </a:p>
        </p:txBody>
      </p:sp>
      <p:sp>
        <p:nvSpPr>
          <p:cNvPr id="106" name="Google Shape;106;p21"/>
          <p:cNvSpPr txBox="1"/>
          <p:nvPr/>
        </p:nvSpPr>
        <p:spPr>
          <a:xfrm>
            <a:off x="558722" y="201885"/>
            <a:ext cx="8026556" cy="4739729"/>
          </a:xfrm>
          <a:prstGeom prst="rect">
            <a:avLst/>
          </a:prstGeom>
          <a:solidFill>
            <a:srgbClr val="166687"/>
          </a:solidFill>
          <a:ln w="76200" cap="flat" cmpd="sng">
            <a:solidFill>
              <a:schemeClr val="lt1"/>
            </a:solidFill>
            <a:prstDash val="solid"/>
            <a:round/>
            <a:headEnd type="none" w="sm" len="sm"/>
            <a:tailEnd type="none" w="sm" len="sm"/>
          </a:ln>
        </p:spPr>
        <p:txBody>
          <a:bodyPr spcFirstLastPara="1" wrap="square" lIns="91425" tIns="91425" rIns="91425" bIns="91425" anchor="ctr" anchorCtr="0">
            <a:spAutoFit/>
          </a:bodyPr>
          <a:lstStyle/>
          <a:p>
            <a:pPr marL="0" lvl="0" indent="0" algn="ctr" rtl="0">
              <a:lnSpc>
                <a:spcPct val="115000"/>
              </a:lnSpc>
              <a:spcBef>
                <a:spcPts val="1200"/>
              </a:spcBef>
              <a:spcAft>
                <a:spcPts val="1200"/>
              </a:spcAft>
              <a:buNone/>
            </a:pPr>
            <a:r>
              <a:rPr lang="en" sz="4000">
                <a:solidFill>
                  <a:schemeClr val="lt1"/>
                </a:solidFill>
                <a:latin typeface="Montserrat SemiBold"/>
                <a:ea typeface="Montserrat SemiBold"/>
                <a:cs typeface="Montserrat SemiBold"/>
                <a:sym typeface="Montserrat SemiBold"/>
              </a:rPr>
              <a:t>What are the most striking differences between my congregation’s worship service and the world-wide worship practices previously described?</a:t>
            </a:r>
            <a:endParaRPr sz="4000">
              <a:solidFill>
                <a:schemeClr val="lt1"/>
              </a:solidFill>
              <a:latin typeface="Montserrat SemiBold"/>
              <a:ea typeface="Montserrat SemiBold"/>
              <a:cs typeface="Montserrat SemiBold"/>
              <a:sym typeface="Montserrat SemiBold"/>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560</Words>
  <Application>Microsoft Office PowerPoint</Application>
  <PresentationFormat>On-screen Show (16:9)</PresentationFormat>
  <Paragraphs>29</Paragraphs>
  <Slides>16</Slides>
  <Notes>16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Montserrat SemiBold</vt:lpstr>
      <vt:lpstr>Montserrat Medium</vt:lpstr>
      <vt:lpstr>Waiting for the Sunrise</vt:lpstr>
      <vt:lpstr>Arial</vt:lpstr>
      <vt:lpstr>Lato</vt:lpstr>
      <vt:lpstr>Montserrat</vt:lpstr>
      <vt:lpstr>Simple Light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New Hope Lutheran</dc:creator>
  <cp:lastModifiedBy>Ruggles, Cheyanna</cp:lastModifiedBy>
  <cp:revision>1</cp:revision>
  <dcterms:modified xsi:type="dcterms:W3CDTF">2025-05-10T02:45:33Z</dcterms:modified>
</cp:coreProperties>
</file>