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Medium" panose="00000600000000000000" pitchFamily="2" charset="0"/>
      <p:regular r:id="rId26"/>
      <p:bold r:id="rId27"/>
      <p:italic r:id="rId28"/>
      <p:boldItalic r:id="rId29"/>
    </p:embeddedFont>
    <p:embeddedFont>
      <p:font typeface="Montserrat SemiBold" panose="00000700000000000000" pitchFamily="2" charset="0"/>
      <p:regular r:id="rId30"/>
      <p:bold r:id="rId31"/>
      <p:italic r:id="rId32"/>
      <p:boldItalic r:id="rId33"/>
    </p:embeddedFont>
    <p:embeddedFont>
      <p:font typeface="Waiting for the Sunris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3ddd9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3ddd9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d5b2f2fcf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d5b2f2fcf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4331e2bbb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4331e2bbb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99693c7b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99693c7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331e2bbb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4331e2bbb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447728bed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447728bed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473d46666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473d46666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4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5b2f2fcf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73d46666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73d4666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73d46666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73d46666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73d46666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73d46666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47728bed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47728bed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73d46666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73d46666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p:nvPr/>
        </p:nvSpPr>
        <p:spPr>
          <a:xfrm>
            <a:off x="251250" y="312100"/>
            <a:ext cx="8613900" cy="4503600"/>
          </a:xfrm>
          <a:prstGeom prst="rect">
            <a:avLst/>
          </a:prstGeom>
          <a:solidFill>
            <a:srgbClr val="5464C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lt1"/>
                </a:solidFill>
                <a:latin typeface="Montserrat SemiBold"/>
                <a:ea typeface="Montserrat SemiBold"/>
                <a:cs typeface="Montserrat SemiBold"/>
                <a:sym typeface="Montserrat SemiBold"/>
              </a:rPr>
              <a:t>What’s the difference between being certain of reconciliation based on how we feel - and being sure of reconciliation based on what God has done for us in Christ and revealed to us in Scripture?</a:t>
            </a:r>
            <a:endParaRPr sz="40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7" name="Google Shape;117;p23"/>
          <p:cNvSpPr txBox="1">
            <a:spLocks noGrp="1"/>
          </p:cNvSpPr>
          <p:nvPr>
            <p:ph type="body" idx="1"/>
          </p:nvPr>
        </p:nvSpPr>
        <p:spPr>
          <a:xfrm>
            <a:off x="50" y="-25"/>
            <a:ext cx="9144000" cy="5143500"/>
          </a:xfrm>
          <a:prstGeom prst="rect">
            <a:avLst/>
          </a:prstGeom>
          <a:solidFill>
            <a:srgbClr val="34C6F7"/>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8" name="Google Shape;118;p23"/>
          <p:cNvSpPr txBox="1"/>
          <p:nvPr/>
        </p:nvSpPr>
        <p:spPr>
          <a:xfrm>
            <a:off x="5778975" y="1059750"/>
            <a:ext cx="3183300" cy="3024000"/>
          </a:xfrm>
          <a:prstGeom prst="rect">
            <a:avLst/>
          </a:prstGeom>
          <a:solidFill>
            <a:srgbClr val="62D162"/>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sz="2600">
                <a:solidFill>
                  <a:schemeClr val="dk1"/>
                </a:solidFill>
                <a:latin typeface="Lato"/>
                <a:ea typeface="Lato"/>
                <a:cs typeface="Lato"/>
                <a:sym typeface="Lato"/>
              </a:rPr>
              <a:t>The late Rev. G.J. Ananda Raju crosses the footbridge to St. Joseph’s Lutheran Church in an Indian village.</a:t>
            </a:r>
            <a:endParaRPr sz="2600">
              <a:solidFill>
                <a:schemeClr val="dk1"/>
              </a:solidFill>
              <a:latin typeface="Lato"/>
              <a:ea typeface="Lato"/>
              <a:cs typeface="Lato"/>
              <a:sym typeface="Lato"/>
            </a:endParaRPr>
          </a:p>
        </p:txBody>
      </p:sp>
      <p:pic>
        <p:nvPicPr>
          <p:cNvPr id="119" name="Google Shape;119;p23"/>
          <p:cNvPicPr preferRelativeResize="0"/>
          <p:nvPr/>
        </p:nvPicPr>
        <p:blipFill>
          <a:blip r:embed="rId3">
            <a:alphaModFix/>
          </a:blip>
          <a:stretch>
            <a:fillRect/>
          </a:stretch>
        </p:blipFill>
        <p:spPr>
          <a:xfrm>
            <a:off x="113323" y="518363"/>
            <a:ext cx="5478187" cy="41067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body" idx="2"/>
          </p:nvPr>
        </p:nvSpPr>
        <p:spPr>
          <a:xfrm>
            <a:off x="358050" y="607350"/>
            <a:ext cx="8427900" cy="3928800"/>
          </a:xfrm>
          <a:prstGeom prst="rect">
            <a:avLst/>
          </a:prstGeom>
          <a:solidFill>
            <a:srgbClr val="915690"/>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None/>
            </a:pPr>
            <a:r>
              <a:rPr lang="en" sz="3200">
                <a:solidFill>
                  <a:schemeClr val="lt1"/>
                </a:solidFill>
                <a:latin typeface="Montserrat"/>
                <a:ea typeface="Montserrat"/>
                <a:cs typeface="Montserrat"/>
                <a:sym typeface="Montserrat"/>
              </a:rPr>
              <a:t>He trained the pastor of this small congregation for ministry: </a:t>
            </a:r>
            <a:r>
              <a:rPr lang="en" sz="3200" i="1">
                <a:solidFill>
                  <a:schemeClr val="lt1"/>
                </a:solidFill>
                <a:latin typeface="Montserrat"/>
                <a:ea typeface="Montserrat"/>
                <a:cs typeface="Montserrat"/>
                <a:sym typeface="Montserrat"/>
              </a:rPr>
              <a:t>“Do your best to present yourself to God as one approved, a workman who does not need to ashamed and who correctly handles the word of truth</a:t>
            </a:r>
            <a:r>
              <a:rPr lang="en" sz="3200">
                <a:solidFill>
                  <a:schemeClr val="lt1"/>
                </a:solidFill>
                <a:latin typeface="Montserrat"/>
                <a:ea typeface="Montserrat"/>
                <a:cs typeface="Montserrat"/>
                <a:sym typeface="Montserrat"/>
              </a:rPr>
              <a:t> (2 Timothy 2).”</a:t>
            </a:r>
            <a:endParaRPr sz="3200">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230550" y="143775"/>
            <a:ext cx="8682900" cy="2019600"/>
          </a:xfrm>
          <a:prstGeom prst="rect">
            <a:avLst/>
          </a:prstGeom>
          <a:solidFill>
            <a:srgbClr val="5464C1"/>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0"/>
              </a:spcBef>
              <a:spcAft>
                <a:spcPts val="1200"/>
              </a:spcAft>
              <a:buNone/>
            </a:pPr>
            <a:r>
              <a:rPr lang="en" sz="2800">
                <a:solidFill>
                  <a:schemeClr val="lt1"/>
                </a:solidFill>
                <a:latin typeface="Montserrat"/>
                <a:ea typeface="Montserrat"/>
                <a:cs typeface="Montserrat"/>
                <a:sym typeface="Montserrat"/>
              </a:rPr>
              <a:t>In many ways, congregations in India are no different from ours in the U.S. Sometimes members of our congregation need to be reconciled to one another.</a:t>
            </a:r>
            <a:endParaRPr sz="2800">
              <a:solidFill>
                <a:schemeClr val="lt1"/>
              </a:solidFill>
              <a:latin typeface="Montserrat"/>
              <a:ea typeface="Montserrat"/>
              <a:cs typeface="Montserrat"/>
              <a:sym typeface="Montserrat"/>
            </a:endParaRPr>
          </a:p>
        </p:txBody>
      </p:sp>
      <p:sp>
        <p:nvSpPr>
          <p:cNvPr id="130" name="Google Shape;130;p25"/>
          <p:cNvSpPr txBox="1"/>
          <p:nvPr/>
        </p:nvSpPr>
        <p:spPr>
          <a:xfrm>
            <a:off x="230550" y="2423575"/>
            <a:ext cx="4234800" cy="2545800"/>
          </a:xfrm>
          <a:prstGeom prst="rect">
            <a:avLst/>
          </a:prstGeom>
          <a:solidFill>
            <a:srgbClr val="915690"/>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3500">
                <a:solidFill>
                  <a:schemeClr val="lt1"/>
                </a:solidFill>
                <a:latin typeface="Montserrat SemiBold"/>
                <a:ea typeface="Montserrat SemiBold"/>
                <a:cs typeface="Montserrat SemiBold"/>
                <a:sym typeface="Montserrat SemiBold"/>
              </a:rPr>
              <a:t>What’s the cause of conflict in my congregation? </a:t>
            </a:r>
            <a:endParaRPr sz="3500">
              <a:solidFill>
                <a:schemeClr val="lt1"/>
              </a:solidFill>
              <a:latin typeface="Montserrat SemiBold"/>
              <a:ea typeface="Montserrat SemiBold"/>
              <a:cs typeface="Montserrat SemiBold"/>
              <a:sym typeface="Montserrat SemiBold"/>
            </a:endParaRPr>
          </a:p>
        </p:txBody>
      </p:sp>
      <p:sp>
        <p:nvSpPr>
          <p:cNvPr id="131" name="Google Shape;131;p25"/>
          <p:cNvSpPr txBox="1"/>
          <p:nvPr/>
        </p:nvSpPr>
        <p:spPr>
          <a:xfrm>
            <a:off x="4678650" y="2423575"/>
            <a:ext cx="4234800" cy="2545800"/>
          </a:xfrm>
          <a:prstGeom prst="rect">
            <a:avLst/>
          </a:prstGeom>
          <a:solidFill>
            <a:srgbClr val="62D16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3500">
                <a:solidFill>
                  <a:schemeClr val="lt1"/>
                </a:solidFill>
                <a:latin typeface="Montserrat SemiBold"/>
                <a:ea typeface="Montserrat SemiBold"/>
                <a:cs typeface="Montserrat SemiBold"/>
                <a:sym typeface="Montserrat SemiBold"/>
              </a:rPr>
              <a:t>Differing expectations? Change? Control? </a:t>
            </a:r>
            <a:endParaRPr sz="3500">
              <a:solidFill>
                <a:schemeClr val="lt1"/>
              </a:solidFill>
              <a:latin typeface="Montserrat SemiBold"/>
              <a:ea typeface="Montserrat SemiBold"/>
              <a:cs typeface="Montserrat SemiBold"/>
              <a:sym typeface="Montserrat SemiBold"/>
            </a:endParaRPr>
          </a:p>
        </p:txBody>
      </p:sp>
      <p:sp>
        <p:nvSpPr>
          <p:cNvPr id="132" name="Google Shape;132;p25"/>
          <p:cNvSpPr/>
          <p:nvPr/>
        </p:nvSpPr>
        <p:spPr>
          <a:xfrm>
            <a:off x="4287000" y="3275125"/>
            <a:ext cx="570000" cy="842700"/>
          </a:xfrm>
          <a:prstGeom prst="right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p:nvPr/>
        </p:nvSpPr>
        <p:spPr>
          <a:xfrm>
            <a:off x="176900" y="166400"/>
            <a:ext cx="8787300" cy="2106600"/>
          </a:xfrm>
          <a:prstGeom prst="rect">
            <a:avLst/>
          </a:prstGeom>
          <a:solidFill>
            <a:srgbClr val="62D162"/>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sz="3100">
                <a:solidFill>
                  <a:schemeClr val="lt1"/>
                </a:solidFill>
                <a:latin typeface="Montserrat"/>
                <a:ea typeface="Montserrat"/>
                <a:cs typeface="Montserrat"/>
                <a:sym typeface="Montserrat"/>
              </a:rPr>
              <a:t>Paul says God </a:t>
            </a:r>
            <a:r>
              <a:rPr lang="en" sz="3100" i="1">
                <a:solidFill>
                  <a:schemeClr val="lt1"/>
                </a:solidFill>
                <a:latin typeface="Montserrat"/>
                <a:ea typeface="Montserrat"/>
                <a:cs typeface="Montserrat"/>
                <a:sym typeface="Montserrat"/>
              </a:rPr>
              <a:t>“. . . gave us the ministry of reconciliation.”</a:t>
            </a:r>
            <a:r>
              <a:rPr lang="en" sz="3100">
                <a:solidFill>
                  <a:schemeClr val="lt1"/>
                </a:solidFill>
                <a:latin typeface="Montserrat"/>
                <a:ea typeface="Montserrat"/>
                <a:cs typeface="Montserrat"/>
                <a:sym typeface="Montserrat"/>
              </a:rPr>
              <a:t> Pastors </a:t>
            </a:r>
            <a:r>
              <a:rPr lang="en" sz="3100" i="1">
                <a:solidFill>
                  <a:schemeClr val="lt1"/>
                </a:solidFill>
                <a:latin typeface="Montserrat"/>
                <a:ea typeface="Montserrat"/>
                <a:cs typeface="Montserrat"/>
                <a:sym typeface="Montserrat"/>
              </a:rPr>
              <a:t>“ . . . implore (us) on Christ’s behalf: Be reconciled to God </a:t>
            </a:r>
            <a:r>
              <a:rPr lang="en" sz="3100">
                <a:solidFill>
                  <a:schemeClr val="lt1"/>
                </a:solidFill>
                <a:latin typeface="Montserrat"/>
                <a:ea typeface="Montserrat"/>
                <a:cs typeface="Montserrat"/>
                <a:sym typeface="Montserrat"/>
              </a:rPr>
              <a:t>(2 Corinthians 5).”</a:t>
            </a:r>
            <a:endParaRPr sz="3100">
              <a:solidFill>
                <a:schemeClr val="lt1"/>
              </a:solidFill>
              <a:latin typeface="Montserrat"/>
              <a:ea typeface="Montserrat"/>
              <a:cs typeface="Montserrat"/>
              <a:sym typeface="Montserrat"/>
            </a:endParaRPr>
          </a:p>
        </p:txBody>
      </p:sp>
      <p:sp>
        <p:nvSpPr>
          <p:cNvPr id="138" name="Google Shape;138;p26"/>
          <p:cNvSpPr txBox="1"/>
          <p:nvPr/>
        </p:nvSpPr>
        <p:spPr>
          <a:xfrm>
            <a:off x="1007300" y="2473175"/>
            <a:ext cx="7126500" cy="2516100"/>
          </a:xfrm>
          <a:prstGeom prst="rect">
            <a:avLst/>
          </a:prstGeom>
          <a:solidFill>
            <a:srgbClr val="915690"/>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000">
                <a:solidFill>
                  <a:schemeClr val="lt1"/>
                </a:solidFill>
                <a:latin typeface="Montserrat SemiBold"/>
                <a:ea typeface="Montserrat SemiBold"/>
                <a:cs typeface="Montserrat SemiBold"/>
                <a:sym typeface="Montserrat SemiBold"/>
              </a:rPr>
              <a:t>How does my pastor correctly handle the word of truth in his ministry? </a:t>
            </a:r>
            <a:endParaRPr sz="40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p:nvPr/>
        </p:nvSpPr>
        <p:spPr>
          <a:xfrm>
            <a:off x="176900" y="166400"/>
            <a:ext cx="8787300" cy="2106600"/>
          </a:xfrm>
          <a:prstGeom prst="rect">
            <a:avLst/>
          </a:prstGeom>
          <a:solidFill>
            <a:srgbClr val="915690"/>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sz="3100">
                <a:solidFill>
                  <a:schemeClr val="lt1"/>
                </a:solidFill>
                <a:latin typeface="Montserrat"/>
                <a:ea typeface="Montserrat"/>
                <a:cs typeface="Montserrat"/>
                <a:sym typeface="Montserrat"/>
              </a:rPr>
              <a:t>Paul says God “</a:t>
            </a:r>
            <a:r>
              <a:rPr lang="en" sz="3100" i="1">
                <a:solidFill>
                  <a:schemeClr val="lt1"/>
                </a:solidFill>
                <a:latin typeface="Montserrat"/>
                <a:ea typeface="Montserrat"/>
                <a:cs typeface="Montserrat"/>
                <a:sym typeface="Montserrat"/>
              </a:rPr>
              <a:t>. . . gave us the ministry of reconciliation.</a:t>
            </a:r>
            <a:r>
              <a:rPr lang="en" sz="3100">
                <a:solidFill>
                  <a:schemeClr val="lt1"/>
                </a:solidFill>
                <a:latin typeface="Montserrat"/>
                <a:ea typeface="Montserrat"/>
                <a:cs typeface="Montserrat"/>
                <a:sym typeface="Montserrat"/>
              </a:rPr>
              <a:t>” Pastors </a:t>
            </a:r>
            <a:r>
              <a:rPr lang="en" sz="3100" i="1">
                <a:solidFill>
                  <a:schemeClr val="lt1"/>
                </a:solidFill>
                <a:latin typeface="Montserrat"/>
                <a:ea typeface="Montserrat"/>
                <a:cs typeface="Montserrat"/>
                <a:sym typeface="Montserrat"/>
              </a:rPr>
              <a:t>“ . . . implore (us) on Christ’s behalf: Be reconciled to God</a:t>
            </a:r>
            <a:r>
              <a:rPr lang="en" sz="3100">
                <a:solidFill>
                  <a:schemeClr val="lt1"/>
                </a:solidFill>
                <a:latin typeface="Montserrat"/>
                <a:ea typeface="Montserrat"/>
                <a:cs typeface="Montserrat"/>
                <a:sym typeface="Montserrat"/>
              </a:rPr>
              <a:t> (2 Corinthians 5).”</a:t>
            </a:r>
            <a:endParaRPr sz="3100">
              <a:solidFill>
                <a:schemeClr val="lt1"/>
              </a:solidFill>
              <a:latin typeface="Montserrat"/>
              <a:ea typeface="Montserrat"/>
              <a:cs typeface="Montserrat"/>
              <a:sym typeface="Montserrat"/>
            </a:endParaRPr>
          </a:p>
        </p:txBody>
      </p:sp>
      <p:sp>
        <p:nvSpPr>
          <p:cNvPr id="144" name="Google Shape;144;p27"/>
          <p:cNvSpPr txBox="1"/>
          <p:nvPr/>
        </p:nvSpPr>
        <p:spPr>
          <a:xfrm>
            <a:off x="176900" y="2452050"/>
            <a:ext cx="4176600" cy="2516100"/>
          </a:xfrm>
          <a:prstGeom prst="rect">
            <a:avLst/>
          </a:prstGeom>
          <a:solidFill>
            <a:srgbClr val="62D16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500">
                <a:solidFill>
                  <a:schemeClr val="lt1"/>
                </a:solidFill>
                <a:latin typeface="Montserrat SemiBold"/>
                <a:ea typeface="Montserrat SemiBold"/>
                <a:cs typeface="Montserrat SemiBold"/>
                <a:sym typeface="Montserrat SemiBold"/>
              </a:rPr>
              <a:t>Who placed him in office? </a:t>
            </a:r>
            <a:endParaRPr sz="4500">
              <a:solidFill>
                <a:schemeClr val="lt1"/>
              </a:solidFill>
              <a:latin typeface="Montserrat SemiBold"/>
              <a:ea typeface="Montserrat SemiBold"/>
              <a:cs typeface="Montserrat SemiBold"/>
              <a:sym typeface="Montserrat SemiBold"/>
            </a:endParaRPr>
          </a:p>
        </p:txBody>
      </p:sp>
      <p:sp>
        <p:nvSpPr>
          <p:cNvPr id="145" name="Google Shape;145;p27"/>
          <p:cNvSpPr txBox="1"/>
          <p:nvPr/>
        </p:nvSpPr>
        <p:spPr>
          <a:xfrm>
            <a:off x="4787600" y="2452050"/>
            <a:ext cx="4176600" cy="2516100"/>
          </a:xfrm>
          <a:prstGeom prst="rect">
            <a:avLst/>
          </a:prstGeom>
          <a:solidFill>
            <a:srgbClr val="5464C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500">
                <a:solidFill>
                  <a:schemeClr val="lt1"/>
                </a:solidFill>
                <a:latin typeface="Montserrat SemiBold"/>
                <a:ea typeface="Montserrat SemiBold"/>
                <a:cs typeface="Montserrat SemiBold"/>
                <a:sym typeface="Montserrat SemiBold"/>
              </a:rPr>
              <a:t>Who trained him? </a:t>
            </a:r>
            <a:endParaRPr sz="4500">
              <a:solidFill>
                <a:schemeClr val="lt1"/>
              </a:solidFill>
              <a:latin typeface="Montserrat SemiBold"/>
              <a:ea typeface="Montserrat SemiBold"/>
              <a:cs typeface="Montserrat SemiBold"/>
              <a:sym typeface="Montserrat SemiBold"/>
            </a:endParaRPr>
          </a:p>
        </p:txBody>
      </p:sp>
      <p:sp>
        <p:nvSpPr>
          <p:cNvPr id="146" name="Google Shape;146;p27"/>
          <p:cNvSpPr/>
          <p:nvPr/>
        </p:nvSpPr>
        <p:spPr>
          <a:xfrm>
            <a:off x="4285550" y="3288750"/>
            <a:ext cx="570000" cy="842700"/>
          </a:xfrm>
          <a:prstGeom prst="right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34C6F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930">
                <a:solidFill>
                  <a:schemeClr val="dk1"/>
                </a:solidFill>
                <a:latin typeface="Montserrat"/>
                <a:ea typeface="Montserrat"/>
                <a:cs typeface="Montserrat"/>
                <a:sym typeface="Montserrat"/>
              </a:rPr>
              <a:t>The Maids </a:t>
            </a:r>
            <a:endParaRPr sz="9930">
              <a:solidFill>
                <a:schemeClr val="dk1"/>
              </a:solidFill>
              <a:latin typeface="Montserrat"/>
              <a:ea typeface="Montserrat"/>
              <a:cs typeface="Montserrat"/>
              <a:sym typeface="Montserrat"/>
            </a:endParaRPr>
          </a:p>
          <a:p>
            <a:pPr marL="0" lvl="0" indent="0" algn="ctr" rtl="0">
              <a:lnSpc>
                <a:spcPct val="80000"/>
              </a:lnSpc>
              <a:spcBef>
                <a:spcPts val="0"/>
              </a:spcBef>
              <a:spcAft>
                <a:spcPts val="0"/>
              </a:spcAft>
              <a:buClr>
                <a:schemeClr val="dk1"/>
              </a:buClr>
              <a:buSzPts val="605"/>
              <a:buFont typeface="Arial"/>
              <a:buNone/>
            </a:pPr>
            <a:r>
              <a:rPr lang="en" sz="9930">
                <a:solidFill>
                  <a:schemeClr val="dk1"/>
                </a:solidFill>
                <a:latin typeface="Montserrat"/>
                <a:ea typeface="Montserrat"/>
                <a:cs typeface="Montserrat"/>
                <a:sym typeface="Montserrat"/>
              </a:rPr>
              <a:t>of Lima</a:t>
            </a:r>
            <a:endParaRPr sz="674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C6F7"/>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446112" y="421975"/>
            <a:ext cx="8251776" cy="429955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772500" y="740250"/>
            <a:ext cx="7599000" cy="3663000"/>
          </a:xfrm>
          <a:prstGeom prst="rect">
            <a:avLst/>
          </a:prstGeom>
          <a:solidFill>
            <a:srgbClr val="34C6F7"/>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3300">
                <a:solidFill>
                  <a:schemeClr val="dk1"/>
                </a:solidFill>
                <a:latin typeface="Lato"/>
                <a:ea typeface="Lato"/>
                <a:cs typeface="Lato"/>
                <a:sym typeface="Lato"/>
              </a:rPr>
              <a:t>Lying along the shores of the Pacific Ocean, Lima, Peru’s climate is that of a subtropical desert. Most of the year the weather is dry and warm, which means that the city is quite dusty much of the time.</a:t>
            </a:r>
            <a:endParaRPr sz="3300">
              <a:solidFill>
                <a:schemeClr val="dk1"/>
              </a:solidFill>
              <a:latin typeface="Lato"/>
              <a:ea typeface="Lato"/>
              <a:cs typeface="Lato"/>
              <a:sym typeface="Lato"/>
            </a:endParaRPr>
          </a:p>
          <a:p>
            <a:pPr marL="0" lvl="0" indent="0" algn="just" rtl="0">
              <a:spcBef>
                <a:spcPts val="1200"/>
              </a:spcBef>
              <a:spcAft>
                <a:spcPts val="1200"/>
              </a:spcAft>
              <a:buClr>
                <a:schemeClr val="dk1"/>
              </a:buClr>
              <a:buSzPts val="1100"/>
              <a:buFont typeface="Arial"/>
              <a:buNone/>
            </a:pPr>
            <a:r>
              <a:rPr lang="en" sz="3300">
                <a:solidFill>
                  <a:schemeClr val="dk1"/>
                </a:solidFill>
                <a:latin typeface="Lato"/>
                <a:ea typeface="Lato"/>
                <a:cs typeface="Lato"/>
                <a:sym typeface="Lato"/>
              </a:rPr>
              <a:t>      	</a:t>
            </a:r>
            <a:endParaRPr sz="33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311700" y="269250"/>
            <a:ext cx="8520600" cy="4605000"/>
          </a:xfrm>
          <a:prstGeom prst="rect">
            <a:avLst/>
          </a:prstGeom>
          <a:solidFill>
            <a:srgbClr val="34C6F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3200" dirty="0">
                <a:solidFill>
                  <a:schemeClr val="dk1"/>
                </a:solidFill>
                <a:latin typeface="Lato"/>
                <a:ea typeface="Lato"/>
                <a:cs typeface="Lato"/>
                <a:sym typeface="Lato"/>
              </a:rPr>
              <a:t>The maids of Lima address that issue. Even many middle-class families have maids. The women who serve in that capacity often come from poorer neighborhoods, and take up residence in the top-floor, one-room, maid’s quarters found in most homes. The maid will be busy each day cleaning, doing laundry, and preparing meals.</a:t>
            </a:r>
            <a:endParaRPr sz="3200" dirty="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238050" y="224700"/>
            <a:ext cx="8667900" cy="4694100"/>
          </a:xfrm>
          <a:prstGeom prst="rect">
            <a:avLst/>
          </a:prstGeom>
          <a:solidFill>
            <a:srgbClr val="34C6F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900" dirty="0">
                <a:solidFill>
                  <a:schemeClr val="dk1"/>
                </a:solidFill>
                <a:latin typeface="Lato"/>
                <a:ea typeface="Lato"/>
                <a:cs typeface="Lato"/>
                <a:sym typeface="Lato"/>
              </a:rPr>
              <a:t>In a typical middle-class neighborhood, homes are fronted by a small grass lawn between the front door and a brick wall with iron-work fencing. Beyond that wall and fence - the sidewalk and street. One distinct memory of time spent in Lima is the image of maids at work each daybreak, sweeping the sidewalk in front of their employers’ homes. The dust of a dry climate and the debris of daily life in a crowded city must be cleaned up. </a:t>
            </a:r>
            <a:endParaRPr sz="2900"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4" name="Google Shape;94;p19"/>
          <p:cNvSpPr txBox="1">
            <a:spLocks noGrp="1"/>
          </p:cNvSpPr>
          <p:nvPr>
            <p:ph type="body" idx="1"/>
          </p:nvPr>
        </p:nvSpPr>
        <p:spPr>
          <a:xfrm>
            <a:off x="238050" y="381600"/>
            <a:ext cx="8667900" cy="4380300"/>
          </a:xfrm>
          <a:prstGeom prst="rect">
            <a:avLst/>
          </a:prstGeom>
          <a:solidFill>
            <a:srgbClr val="34C6F7"/>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2700">
                <a:solidFill>
                  <a:schemeClr val="dk1"/>
                </a:solidFill>
                <a:latin typeface="Lato"/>
                <a:ea typeface="Lato"/>
                <a:cs typeface="Lato"/>
                <a:sym typeface="Lato"/>
              </a:rPr>
              <a:t>Everyday the same duty is performed because everyday more dust arrives.</a:t>
            </a:r>
            <a:endParaRPr sz="2700">
              <a:solidFill>
                <a:schemeClr val="dk1"/>
              </a:solidFill>
              <a:latin typeface="Lato"/>
              <a:ea typeface="Lato"/>
              <a:cs typeface="Lato"/>
              <a:sym typeface="Lato"/>
            </a:endParaRPr>
          </a:p>
          <a:p>
            <a:pPr marL="0" lvl="0" indent="0" algn="just" rtl="0">
              <a:spcBef>
                <a:spcPts val="1200"/>
              </a:spcBef>
              <a:spcAft>
                <a:spcPts val="0"/>
              </a:spcAft>
              <a:buClr>
                <a:schemeClr val="dk1"/>
              </a:buClr>
              <a:buSzPts val="1100"/>
              <a:buFont typeface="Arial"/>
              <a:buNone/>
            </a:pPr>
            <a:r>
              <a:rPr lang="en" sz="2800">
                <a:solidFill>
                  <a:schemeClr val="dk1"/>
                </a:solidFill>
                <a:latin typeface="Lato"/>
                <a:ea typeface="Lato"/>
                <a:cs typeface="Lato"/>
                <a:sym typeface="Lato"/>
              </a:rPr>
              <a:t>Martin Luther admitted for us all that the dust of guilt is a regular feature of our lives. “We sin much every day, “ he said. The writer of Lamentations counters that truth and comforts us, “</a:t>
            </a:r>
            <a:r>
              <a:rPr lang="en" sz="2800" i="1">
                <a:solidFill>
                  <a:schemeClr val="dk1"/>
                </a:solidFill>
                <a:latin typeface="Lato"/>
                <a:ea typeface="Lato"/>
                <a:cs typeface="Lato"/>
                <a:sym typeface="Lato"/>
              </a:rPr>
              <a:t>Because of the Lord’s great love we are not consumed, for his compassions never fail. They are new every morning . . . </a:t>
            </a:r>
            <a:r>
              <a:rPr lang="en" sz="2800">
                <a:solidFill>
                  <a:schemeClr val="dk1"/>
                </a:solidFill>
                <a:latin typeface="Lato"/>
                <a:ea typeface="Lato"/>
                <a:cs typeface="Lato"/>
                <a:sym typeface="Lato"/>
              </a:rPr>
              <a:t>(Lamentations 3).“</a:t>
            </a:r>
            <a:endParaRPr sz="2800">
              <a:solidFill>
                <a:schemeClr val="dk1"/>
              </a:solidFill>
              <a:latin typeface="Lato"/>
              <a:ea typeface="Lato"/>
              <a:cs typeface="Lato"/>
              <a:sym typeface="Lato"/>
            </a:endParaRPr>
          </a:p>
          <a:p>
            <a:pPr marL="0" lvl="0" indent="0" algn="just" rtl="0">
              <a:spcBef>
                <a:spcPts val="1200"/>
              </a:spcBef>
              <a:spcAft>
                <a:spcPts val="1200"/>
              </a:spcAft>
              <a:buClr>
                <a:schemeClr val="dk1"/>
              </a:buClr>
              <a:buSzPts val="1100"/>
              <a:buFont typeface="Arial"/>
              <a:buNone/>
            </a:pPr>
            <a:r>
              <a:rPr lang="en" sz="2800">
                <a:solidFill>
                  <a:schemeClr val="dk1"/>
                </a:solidFill>
                <a:latin typeface="Lato"/>
                <a:ea typeface="Lato"/>
                <a:cs typeface="Lato"/>
                <a:sym typeface="Lato"/>
              </a:rPr>
              <a:t>      	</a:t>
            </a:r>
            <a:endParaRPr sz="28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p:nvPr/>
        </p:nvSpPr>
        <p:spPr>
          <a:xfrm>
            <a:off x="230550" y="218150"/>
            <a:ext cx="8682900" cy="3250800"/>
          </a:xfrm>
          <a:prstGeom prst="rect">
            <a:avLst/>
          </a:prstGeom>
          <a:solidFill>
            <a:srgbClr val="915690"/>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000">
                <a:solidFill>
                  <a:schemeClr val="lt1"/>
                </a:solidFill>
                <a:latin typeface="Montserrat Medium"/>
                <a:ea typeface="Montserrat Medium"/>
                <a:cs typeface="Montserrat Medium"/>
                <a:sym typeface="Montserrat Medium"/>
              </a:rPr>
              <a:t>Daily the maids of Lima sweep away debris.</a:t>
            </a:r>
            <a:r>
              <a:rPr lang="en" sz="4000">
                <a:solidFill>
                  <a:schemeClr val="lt1"/>
                </a:solidFill>
                <a:latin typeface="Montserrat SemiBold"/>
                <a:ea typeface="Montserrat SemiBold"/>
                <a:cs typeface="Montserrat SemiBold"/>
                <a:sym typeface="Montserrat SemiBold"/>
              </a:rPr>
              <a:t> For what do I need daily forgiveness: sinful thoughts, words or deeds?</a:t>
            </a:r>
            <a:endParaRPr sz="4000">
              <a:solidFill>
                <a:schemeClr val="lt1"/>
              </a:solidFill>
              <a:latin typeface="Montserrat SemiBold"/>
              <a:ea typeface="Montserrat SemiBold"/>
              <a:cs typeface="Montserrat SemiBold"/>
              <a:sym typeface="Montserrat SemiBold"/>
            </a:endParaRPr>
          </a:p>
        </p:txBody>
      </p:sp>
      <p:sp>
        <p:nvSpPr>
          <p:cNvPr id="100" name="Google Shape;100;p20"/>
          <p:cNvSpPr txBox="1"/>
          <p:nvPr/>
        </p:nvSpPr>
        <p:spPr>
          <a:xfrm>
            <a:off x="426150" y="3695200"/>
            <a:ext cx="8291700" cy="1304400"/>
          </a:xfrm>
          <a:prstGeom prst="rect">
            <a:avLst/>
          </a:prstGeom>
          <a:solidFill>
            <a:srgbClr val="62D16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3500">
                <a:solidFill>
                  <a:schemeClr val="lt1"/>
                </a:solidFill>
                <a:latin typeface="Montserrat SemiBold"/>
                <a:ea typeface="Montserrat SemiBold"/>
                <a:cs typeface="Montserrat SemiBold"/>
                <a:sym typeface="Montserrat SemiBold"/>
              </a:rPr>
              <a:t>What’s the bigger problem, for which I need to be forgiven?</a:t>
            </a:r>
            <a:endParaRPr sz="35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p:nvPr/>
        </p:nvSpPr>
        <p:spPr>
          <a:xfrm>
            <a:off x="230550" y="143775"/>
            <a:ext cx="8682900" cy="3250800"/>
          </a:xfrm>
          <a:prstGeom prst="rect">
            <a:avLst/>
          </a:prstGeom>
          <a:solidFill>
            <a:srgbClr val="915690"/>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3500">
                <a:solidFill>
                  <a:schemeClr val="lt1"/>
                </a:solidFill>
                <a:latin typeface="Montserrat"/>
                <a:ea typeface="Montserrat"/>
                <a:cs typeface="Montserrat"/>
                <a:sym typeface="Montserrat"/>
              </a:rPr>
              <a:t>At worship, as the Gospel is preached, God serves us by reassuring us that     “ </a:t>
            </a:r>
            <a:r>
              <a:rPr lang="en" sz="3500" i="1">
                <a:solidFill>
                  <a:schemeClr val="lt1"/>
                </a:solidFill>
                <a:latin typeface="Montserrat"/>
                <a:ea typeface="Montserrat"/>
                <a:cs typeface="Montserrat"/>
                <a:sym typeface="Montserrat"/>
              </a:rPr>
              <a:t>. . . God was reconciling the world to himself in Christ, not counting men’s sins against them</a:t>
            </a:r>
            <a:r>
              <a:rPr lang="en" sz="3500">
                <a:solidFill>
                  <a:schemeClr val="lt1"/>
                </a:solidFill>
                <a:latin typeface="Montserrat"/>
                <a:ea typeface="Montserrat"/>
                <a:cs typeface="Montserrat"/>
                <a:sym typeface="Montserrat"/>
              </a:rPr>
              <a:t> (2 Corinthians 5).”</a:t>
            </a:r>
            <a:endParaRPr sz="3500">
              <a:solidFill>
                <a:schemeClr val="lt1"/>
              </a:solidFill>
              <a:latin typeface="Montserrat"/>
              <a:ea typeface="Montserrat"/>
              <a:cs typeface="Montserrat"/>
              <a:sym typeface="Montserrat"/>
            </a:endParaRPr>
          </a:p>
        </p:txBody>
      </p:sp>
      <p:sp>
        <p:nvSpPr>
          <p:cNvPr id="106" name="Google Shape;106;p21"/>
          <p:cNvSpPr txBox="1"/>
          <p:nvPr/>
        </p:nvSpPr>
        <p:spPr>
          <a:xfrm>
            <a:off x="871650" y="3576225"/>
            <a:ext cx="7400700" cy="1423500"/>
          </a:xfrm>
          <a:prstGeom prst="rect">
            <a:avLst/>
          </a:prstGeom>
          <a:solidFill>
            <a:srgbClr val="62D16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4100">
                <a:solidFill>
                  <a:schemeClr val="lt1"/>
                </a:solidFill>
                <a:latin typeface="Montserrat SemiBold"/>
                <a:ea typeface="Montserrat SemiBold"/>
                <a:cs typeface="Montserrat SemiBold"/>
                <a:sym typeface="Montserrat SemiBold"/>
              </a:rPr>
              <a:t>How do we receive this reconciliation?</a:t>
            </a:r>
            <a:endParaRPr sz="4100">
              <a:solidFill>
                <a:schemeClr val="lt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On-screen Show (16:9)</PresentationFormat>
  <Paragraphs>26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Montserrat</vt:lpstr>
      <vt:lpstr>Lato</vt:lpstr>
      <vt:lpstr>Montserrat Medium</vt:lpstr>
      <vt:lpstr>Montserrat SemiBold</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2025-05-10T02:42:35Z</dcterms:modified>
</cp:coreProperties>
</file>