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SemiBold" panose="00000700000000000000" pitchFamily="2" charset="0"/>
      <p:regular r:id="rId27"/>
      <p:bold r:id="rId28"/>
      <p:italic r:id="rId29"/>
      <p:boldItalic r:id="rId30"/>
    </p:embeddedFont>
    <p:embeddedFont>
      <p:font typeface="Waiting for the Sunrise"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1b1e191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1b1e191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1ecf9c65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1ecf9c65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37851f810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37851f810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d5b2f2fcf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d5b2f2fcf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46ea44d06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46ea44d06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d5b2f2fcf3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d5b2f2fcf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444a46011d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444a46011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6ea44d06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6ea44d06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5b2f2fcf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5b2f2fcf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5b2f2fcf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5b2f2fc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d5b2f2fcf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d5b2f2fcf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41ecf9c65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41ecf9c65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46ea44d06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46ea44d06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46ea44d06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46ea44d06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41ecf9c65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41ecf9c65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d5b2f2fcf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d5b2f2fcf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1400" b="1400"/>
          <a:stretch/>
        </p:blipFill>
        <p:spPr>
          <a:xfrm>
            <a:off x="-101000" y="-156125"/>
            <a:ext cx="9346002" cy="5591926"/>
          </a:xfrm>
          <a:prstGeom prst="rect">
            <a:avLst/>
          </a:prstGeom>
          <a:noFill/>
          <a:ln>
            <a:noFill/>
          </a:ln>
        </p:spPr>
      </p:pic>
      <p:sp>
        <p:nvSpPr>
          <p:cNvPr id="57" name="Google Shape;57;p13"/>
          <p:cNvSpPr/>
          <p:nvPr/>
        </p:nvSpPr>
        <p:spPr>
          <a:xfrm rot="-856172">
            <a:off x="325587" y="450496"/>
            <a:ext cx="2644800" cy="696471"/>
          </a:xfrm>
          <a:prstGeom prst="wedgeRoundRectCallout">
            <a:avLst>
              <a:gd name="adj1" fmla="val -10463"/>
              <a:gd name="adj2" fmla="val 96768"/>
              <a:gd name="adj3" fmla="val 0"/>
            </a:avLst>
          </a:prstGeom>
          <a:solidFill>
            <a:srgbClr val="9FC5E8"/>
          </a:solidFill>
          <a:ln w="38100" cap="flat" cmpd="sng">
            <a:solidFill>
              <a:schemeClr val="lt1"/>
            </a:solidFill>
            <a:prstDash val="solid"/>
            <a:round/>
            <a:headEnd type="none" w="sm" len="sm"/>
            <a:tailEnd type="none" w="sm" len="sm"/>
          </a:ln>
          <a:effectLst>
            <a:outerShdw blurRad="314325" dist="161925" dir="8340000" algn="bl" rotWithShape="0">
              <a:srgbClr val="000000">
                <a:alpha val="68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600">
                <a:solidFill>
                  <a:schemeClr val="lt1"/>
                </a:solidFill>
                <a:latin typeface="Waiting for the Sunrise"/>
                <a:ea typeface="Waiting for the Sunrise"/>
                <a:cs typeface="Waiting for the Sunrise"/>
                <a:sym typeface="Waiting for the Sunrise"/>
              </a:rPr>
              <a:t>Let’s Talk About…</a:t>
            </a:r>
            <a:endParaRPr sz="1600">
              <a:latin typeface="Waiting for the Sunrise"/>
              <a:ea typeface="Waiting for the Sunrise"/>
              <a:cs typeface="Waiting for the Sunrise"/>
              <a:sym typeface="Waiting for the Sunrise"/>
            </a:endParaRPr>
          </a:p>
        </p:txBody>
      </p:sp>
      <p:sp>
        <p:nvSpPr>
          <p:cNvPr id="58" name="Google Shape;58;p13"/>
          <p:cNvSpPr/>
          <p:nvPr/>
        </p:nvSpPr>
        <p:spPr>
          <a:xfrm>
            <a:off x="5009300" y="3999325"/>
            <a:ext cx="2734800" cy="502500"/>
          </a:xfrm>
          <a:prstGeom prst="roundRect">
            <a:avLst>
              <a:gd name="adj" fmla="val 16667"/>
            </a:avLst>
          </a:prstGeom>
          <a:solidFill>
            <a:srgbClr val="9FC5E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Waiting for the Sunrise"/>
                <a:ea typeface="Waiting for the Sunrise"/>
                <a:cs typeface="Waiting for the Sunrise"/>
                <a:sym typeface="Waiting for the Sunrise"/>
              </a:rPr>
              <a:t>An Online Bible Study</a:t>
            </a:r>
            <a:endParaRPr sz="2300">
              <a:solidFill>
                <a:schemeClr val="lt1"/>
              </a:solidFill>
              <a:latin typeface="Waiting for the Sunrise"/>
              <a:ea typeface="Waiting for the Sunrise"/>
              <a:cs typeface="Waiting for the Sunrise"/>
              <a:sym typeface="Waiting for the Sunris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1" name="Google Shape;111;p22"/>
          <p:cNvSpPr txBox="1"/>
          <p:nvPr/>
        </p:nvSpPr>
        <p:spPr>
          <a:xfrm>
            <a:off x="185979" y="660380"/>
            <a:ext cx="8841783" cy="3890265"/>
          </a:xfrm>
          <a:prstGeom prst="rect">
            <a:avLst/>
          </a:prstGeom>
          <a:solidFill>
            <a:srgbClr val="861B6C"/>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3200" i="1">
                <a:solidFill>
                  <a:schemeClr val="lt1"/>
                </a:solidFill>
                <a:latin typeface="Montserrat"/>
                <a:ea typeface="Montserrat"/>
                <a:cs typeface="Montserrat"/>
                <a:sym typeface="Montserrat"/>
              </a:rPr>
              <a:t>“The life of the creature is in the blood . . .</a:t>
            </a:r>
            <a:r>
              <a:rPr lang="en" sz="3200">
                <a:solidFill>
                  <a:schemeClr val="lt1"/>
                </a:solidFill>
                <a:latin typeface="Montserrat"/>
                <a:ea typeface="Montserrat"/>
                <a:cs typeface="Montserrat"/>
                <a:sym typeface="Montserrat"/>
              </a:rPr>
              <a:t> Leviticus 17).” Instituting the Sacrament of the Altar Jesus says, </a:t>
            </a:r>
            <a:r>
              <a:rPr lang="en" sz="3200" i="1">
                <a:solidFill>
                  <a:schemeClr val="lt1"/>
                </a:solidFill>
                <a:latin typeface="Montserrat"/>
                <a:ea typeface="Montserrat"/>
                <a:cs typeface="Montserrat"/>
                <a:sym typeface="Montserrat"/>
              </a:rPr>
              <a:t>“Drink from it, all of you. This is my blood of the covenant which is poured out for many for the forgiveness of sins </a:t>
            </a:r>
            <a:r>
              <a:rPr lang="en" sz="3200">
                <a:solidFill>
                  <a:schemeClr val="lt1"/>
                </a:solidFill>
                <a:latin typeface="Montserrat"/>
                <a:ea typeface="Montserrat"/>
                <a:cs typeface="Montserrat"/>
                <a:sym typeface="Montserrat"/>
              </a:rPr>
              <a:t>(Matthew 26).” </a:t>
            </a:r>
            <a:endParaRPr sz="3200">
              <a:solidFill>
                <a:schemeClr val="lt1"/>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7" name="Google Shape;117;p23"/>
          <p:cNvSpPr txBox="1"/>
          <p:nvPr/>
        </p:nvSpPr>
        <p:spPr>
          <a:xfrm>
            <a:off x="246300" y="309150"/>
            <a:ext cx="4535700" cy="4494600"/>
          </a:xfrm>
          <a:prstGeom prst="rect">
            <a:avLst/>
          </a:prstGeom>
          <a:solidFill>
            <a:srgbClr val="277E3E"/>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chemeClr val="lt1"/>
                </a:solidFill>
                <a:latin typeface="Montserrat SemiBold"/>
                <a:ea typeface="Montserrat SemiBold"/>
                <a:cs typeface="Montserrat SemiBold"/>
                <a:sym typeface="Montserrat SemiBold"/>
              </a:rPr>
              <a:t>What does it mean for us that we receive Christ’s “life” into our own lives when we commune?</a:t>
            </a:r>
            <a:endParaRPr sz="4000">
              <a:solidFill>
                <a:schemeClr val="lt1"/>
              </a:solidFill>
              <a:latin typeface="Montserrat SemiBold"/>
              <a:ea typeface="Montserrat SemiBold"/>
              <a:cs typeface="Montserrat SemiBold"/>
              <a:sym typeface="Montserrat SemiBold"/>
            </a:endParaRPr>
          </a:p>
        </p:txBody>
      </p:sp>
      <p:sp>
        <p:nvSpPr>
          <p:cNvPr id="118" name="Google Shape;118;p23"/>
          <p:cNvSpPr txBox="1"/>
          <p:nvPr/>
        </p:nvSpPr>
        <p:spPr>
          <a:xfrm>
            <a:off x="5184075" y="805725"/>
            <a:ext cx="3801300" cy="3786600"/>
          </a:xfrm>
          <a:prstGeom prst="rect">
            <a:avLst/>
          </a:prstGeom>
          <a:solidFill>
            <a:srgbClr val="277E3E"/>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3900">
                <a:solidFill>
                  <a:schemeClr val="lt1"/>
                </a:solidFill>
                <a:latin typeface="Montserrat SemiBold"/>
                <a:ea typeface="Montserrat SemiBold"/>
                <a:cs typeface="Montserrat SemiBold"/>
                <a:sym typeface="Montserrat SemiBold"/>
              </a:rPr>
              <a:t>In what ways might our lives reflect Christ after we receive communion?</a:t>
            </a:r>
            <a:endParaRPr sz="3900">
              <a:solidFill>
                <a:schemeClr val="lt1"/>
              </a:solidFill>
              <a:latin typeface="Montserrat SemiBold"/>
              <a:ea typeface="Montserrat SemiBold"/>
              <a:cs typeface="Montserrat SemiBold"/>
              <a:sym typeface="Montserrat SemiBold"/>
            </a:endParaRPr>
          </a:p>
        </p:txBody>
      </p:sp>
      <p:sp>
        <p:nvSpPr>
          <p:cNvPr id="119" name="Google Shape;119;p23"/>
          <p:cNvSpPr/>
          <p:nvPr/>
        </p:nvSpPr>
        <p:spPr>
          <a:xfrm>
            <a:off x="4572000" y="2185725"/>
            <a:ext cx="823500" cy="1026600"/>
          </a:xfrm>
          <a:prstGeom prst="rightArrow">
            <a:avLst>
              <a:gd name="adj1" fmla="val 50000"/>
              <a:gd name="adj2" fmla="val 50000"/>
            </a:avLst>
          </a:prstGeom>
          <a:solidFill>
            <a:srgbClr val="E97C19"/>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7C19"/>
        </a:solidFill>
        <a:effectLst/>
      </p:bgPr>
    </p:bg>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5" name="Google Shape;125;p24"/>
          <p:cNvSpPr txBox="1">
            <a:spLocks noGrp="1"/>
          </p:cNvSpPr>
          <p:nvPr>
            <p:ph type="body" idx="1"/>
          </p:nvPr>
        </p:nvSpPr>
        <p:spPr>
          <a:xfrm>
            <a:off x="0" y="0"/>
            <a:ext cx="9144000" cy="5143500"/>
          </a:xfrm>
          <a:prstGeom prst="rect">
            <a:avLst/>
          </a:prstGeom>
          <a:solidFill>
            <a:srgbClr val="861B6C"/>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26" name="Google Shape;126;p24"/>
          <p:cNvSpPr txBox="1"/>
          <p:nvPr/>
        </p:nvSpPr>
        <p:spPr>
          <a:xfrm>
            <a:off x="5661375" y="1580263"/>
            <a:ext cx="3371100" cy="1983000"/>
          </a:xfrm>
          <a:prstGeom prst="rect">
            <a:avLst/>
          </a:prstGeom>
          <a:solidFill>
            <a:srgbClr val="EDA12E"/>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Clr>
                <a:schemeClr val="dk1"/>
              </a:buClr>
              <a:buSzPts val="1100"/>
              <a:buFont typeface="Arial"/>
              <a:buNone/>
            </a:pPr>
            <a:r>
              <a:rPr lang="en" sz="2600" dirty="0">
                <a:solidFill>
                  <a:schemeClr val="dk1"/>
                </a:solidFill>
                <a:latin typeface="Lato"/>
                <a:ea typeface="Lato"/>
                <a:cs typeface="Lato"/>
                <a:sym typeface="Lato"/>
              </a:rPr>
              <a:t>Holy Communion at Hyderabad in the Lutheran Mission of Salvation - India.</a:t>
            </a:r>
            <a:endParaRPr sz="2600" dirty="0">
              <a:solidFill>
                <a:schemeClr val="lt1"/>
              </a:solidFill>
              <a:latin typeface="Lato"/>
              <a:ea typeface="Lato"/>
              <a:cs typeface="Lato"/>
              <a:sym typeface="Lato"/>
            </a:endParaRPr>
          </a:p>
        </p:txBody>
      </p:sp>
      <p:pic>
        <p:nvPicPr>
          <p:cNvPr id="127" name="Google Shape;127;p24"/>
          <p:cNvPicPr preferRelativeResize="0"/>
          <p:nvPr/>
        </p:nvPicPr>
        <p:blipFill rotWithShape="1">
          <a:blip r:embed="rId3">
            <a:alphaModFix/>
          </a:blip>
          <a:srcRect t="12846"/>
          <a:stretch/>
        </p:blipFill>
        <p:spPr>
          <a:xfrm>
            <a:off x="153075" y="787738"/>
            <a:ext cx="5341701" cy="356802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7C19"/>
        </a:solidFill>
        <a:effectLst/>
      </p:bgPr>
    </p:bg>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3" name="Google Shape;133;p25"/>
          <p:cNvSpPr txBox="1">
            <a:spLocks noGrp="1"/>
          </p:cNvSpPr>
          <p:nvPr>
            <p:ph type="body" idx="1"/>
          </p:nvPr>
        </p:nvSpPr>
        <p:spPr>
          <a:xfrm>
            <a:off x="0" y="0"/>
            <a:ext cx="9144000" cy="5143500"/>
          </a:xfrm>
          <a:prstGeom prst="rect">
            <a:avLst/>
          </a:prstGeom>
          <a:solidFill>
            <a:srgbClr val="861B6C"/>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4" name="Google Shape;134;p25"/>
          <p:cNvSpPr txBox="1"/>
          <p:nvPr/>
        </p:nvSpPr>
        <p:spPr>
          <a:xfrm>
            <a:off x="373500" y="607350"/>
            <a:ext cx="8397000" cy="3928800"/>
          </a:xfrm>
          <a:prstGeom prst="rect">
            <a:avLst/>
          </a:prstGeom>
          <a:solidFill>
            <a:srgbClr val="EDA12E"/>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 sz="3000">
                <a:solidFill>
                  <a:schemeClr val="dk1"/>
                </a:solidFill>
                <a:latin typeface="Lato"/>
                <a:ea typeface="Lato"/>
                <a:cs typeface="Lato"/>
                <a:sym typeface="Lato"/>
              </a:rPr>
              <a:t>The women’s heads are covered by the </a:t>
            </a:r>
            <a:r>
              <a:rPr lang="en" sz="3000" i="1">
                <a:solidFill>
                  <a:schemeClr val="dk1"/>
                </a:solidFill>
                <a:latin typeface="Lato"/>
                <a:ea typeface="Lato"/>
                <a:cs typeface="Lato"/>
                <a:sym typeface="Lato"/>
              </a:rPr>
              <a:t>pallu</a:t>
            </a:r>
            <a:r>
              <a:rPr lang="en" sz="3000">
                <a:solidFill>
                  <a:schemeClr val="dk1"/>
                </a:solidFill>
                <a:latin typeface="Lato"/>
                <a:ea typeface="Lato"/>
                <a:cs typeface="Lato"/>
                <a:sym typeface="Lato"/>
              </a:rPr>
              <a:t>, the</a:t>
            </a:r>
            <a:r>
              <a:rPr lang="en" sz="3000">
                <a:solidFill>
                  <a:srgbClr val="040C28"/>
                </a:solidFill>
                <a:latin typeface="Lato"/>
                <a:ea typeface="Lato"/>
                <a:cs typeface="Lato"/>
                <a:sym typeface="Lato"/>
              </a:rPr>
              <a:t> </a:t>
            </a:r>
            <a:r>
              <a:rPr lang="en" sz="3000">
                <a:solidFill>
                  <a:schemeClr val="dk1"/>
                </a:solidFill>
                <a:latin typeface="Lato"/>
                <a:ea typeface="Lato"/>
                <a:cs typeface="Lato"/>
                <a:sym typeface="Lato"/>
              </a:rPr>
              <a:t>decorative loose end of a sari which</a:t>
            </a:r>
            <a:r>
              <a:rPr lang="en" sz="3000">
                <a:solidFill>
                  <a:srgbClr val="040C28"/>
                </a:solidFill>
                <a:latin typeface="Lato"/>
                <a:ea typeface="Lato"/>
                <a:cs typeface="Lato"/>
                <a:sym typeface="Lato"/>
              </a:rPr>
              <a:t> </a:t>
            </a:r>
            <a:r>
              <a:rPr lang="en" sz="3000">
                <a:solidFill>
                  <a:schemeClr val="dk1"/>
                </a:solidFill>
                <a:latin typeface="Lato"/>
                <a:ea typeface="Lato"/>
                <a:cs typeface="Lato"/>
                <a:sym typeface="Lato"/>
              </a:rPr>
              <a:t> women drape over their head and shoulders in church services as sign of respect and submission to God and so, according to conservative Indian culture,</a:t>
            </a:r>
            <a:r>
              <a:rPr lang="en" sz="3000" i="1">
                <a:solidFill>
                  <a:schemeClr val="dk1"/>
                </a:solidFill>
                <a:latin typeface="Lato"/>
                <a:ea typeface="Lato"/>
                <a:cs typeface="Lato"/>
                <a:sym typeface="Lato"/>
              </a:rPr>
              <a:t> </a:t>
            </a:r>
            <a:r>
              <a:rPr lang="en" sz="3000">
                <a:solidFill>
                  <a:schemeClr val="dk1"/>
                </a:solidFill>
                <a:latin typeface="Lato"/>
                <a:ea typeface="Lato"/>
                <a:cs typeface="Lato"/>
                <a:sym typeface="Lato"/>
              </a:rPr>
              <a:t>they</a:t>
            </a:r>
            <a:r>
              <a:rPr lang="en" sz="3000" i="1">
                <a:solidFill>
                  <a:schemeClr val="dk1"/>
                </a:solidFill>
                <a:latin typeface="Lato"/>
                <a:ea typeface="Lato"/>
                <a:cs typeface="Lato"/>
                <a:sym typeface="Lato"/>
              </a:rPr>
              <a:t> “worship God acceptably with reverence and awe </a:t>
            </a:r>
            <a:r>
              <a:rPr lang="en" sz="3000">
                <a:solidFill>
                  <a:schemeClr val="dk1"/>
                </a:solidFill>
                <a:latin typeface="Lato"/>
                <a:ea typeface="Lato"/>
                <a:cs typeface="Lato"/>
                <a:sym typeface="Lato"/>
              </a:rPr>
              <a:t>(Hebrews 12).”</a:t>
            </a:r>
            <a:endParaRPr sz="3000">
              <a:solidFill>
                <a:schemeClr val="lt1"/>
              </a:solidFill>
              <a:latin typeface="Lato"/>
              <a:ea typeface="Lato"/>
              <a:cs typeface="Lato"/>
              <a:sym typeface="Lato"/>
            </a:endParaRPr>
          </a:p>
          <a:p>
            <a:pPr marL="0" lvl="0" indent="0" algn="just" rtl="0">
              <a:spcBef>
                <a:spcPts val="1200"/>
              </a:spcBef>
              <a:spcAft>
                <a:spcPts val="0"/>
              </a:spcAft>
              <a:buNone/>
            </a:pPr>
            <a:endParaRPr sz="3000">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0" name="Google Shape;140;p26"/>
          <p:cNvSpPr txBox="1">
            <a:spLocks noGrp="1"/>
          </p:cNvSpPr>
          <p:nvPr>
            <p:ph type="body" idx="1"/>
          </p:nvPr>
        </p:nvSpPr>
        <p:spPr>
          <a:xfrm>
            <a:off x="274500" y="169000"/>
            <a:ext cx="8595000" cy="1722300"/>
          </a:xfrm>
          <a:prstGeom prst="rect">
            <a:avLst/>
          </a:prstGeom>
          <a:solidFill>
            <a:srgbClr val="861B6C"/>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200"/>
              </a:spcAft>
              <a:buNone/>
            </a:pPr>
            <a:r>
              <a:rPr lang="en" sz="4500">
                <a:solidFill>
                  <a:schemeClr val="lt1"/>
                </a:solidFill>
                <a:latin typeface="Montserrat SemiBold"/>
                <a:ea typeface="Montserrat SemiBold"/>
                <a:cs typeface="Montserrat SemiBold"/>
                <a:sym typeface="Montserrat SemiBold"/>
              </a:rPr>
              <a:t>What is the significance of the Lord’s Supper in my life?  </a:t>
            </a:r>
            <a:endParaRPr sz="4500">
              <a:solidFill>
                <a:schemeClr val="lt1"/>
              </a:solidFill>
              <a:latin typeface="Montserrat SemiBold"/>
              <a:ea typeface="Montserrat SemiBold"/>
              <a:cs typeface="Montserrat SemiBold"/>
              <a:sym typeface="Montserrat SemiBold"/>
            </a:endParaRPr>
          </a:p>
        </p:txBody>
      </p:sp>
      <p:sp>
        <p:nvSpPr>
          <p:cNvPr id="141" name="Google Shape;141;p26"/>
          <p:cNvSpPr txBox="1">
            <a:spLocks noGrp="1"/>
          </p:cNvSpPr>
          <p:nvPr>
            <p:ph type="body" idx="2"/>
          </p:nvPr>
        </p:nvSpPr>
        <p:spPr>
          <a:xfrm>
            <a:off x="237150" y="2059650"/>
            <a:ext cx="8669700" cy="2937300"/>
          </a:xfrm>
          <a:prstGeom prst="rect">
            <a:avLst/>
          </a:prstGeom>
          <a:solidFill>
            <a:srgbClr val="166687"/>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1200"/>
              </a:spcAft>
              <a:buNone/>
            </a:pPr>
            <a:r>
              <a:rPr lang="en" sz="3300">
                <a:solidFill>
                  <a:schemeClr val="lt1"/>
                </a:solidFill>
                <a:latin typeface="Montserrat"/>
                <a:ea typeface="Montserrat"/>
                <a:cs typeface="Montserrat"/>
                <a:sym typeface="Montserrat"/>
              </a:rPr>
              <a:t>In the Sacrament of the Altar, we receive not merely a reminder of forgiveness for our sin, but, along with the body and blood Christ sacrificed for us, actual forgiveness itself.  </a:t>
            </a:r>
            <a:endParaRPr sz="3300">
              <a:solidFill>
                <a:schemeClr val="lt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7" name="Google Shape;147;p27"/>
          <p:cNvSpPr txBox="1">
            <a:spLocks noGrp="1"/>
          </p:cNvSpPr>
          <p:nvPr>
            <p:ph type="body" idx="1"/>
          </p:nvPr>
        </p:nvSpPr>
        <p:spPr>
          <a:xfrm>
            <a:off x="140625" y="301050"/>
            <a:ext cx="4969200" cy="4541400"/>
          </a:xfrm>
          <a:prstGeom prst="rect">
            <a:avLst/>
          </a:prstGeom>
          <a:solidFill>
            <a:srgbClr val="277E3E"/>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1200"/>
              </a:spcAft>
              <a:buNone/>
            </a:pPr>
            <a:r>
              <a:rPr lang="en" sz="4000">
                <a:solidFill>
                  <a:schemeClr val="lt1"/>
                </a:solidFill>
                <a:latin typeface="Montserrat"/>
                <a:ea typeface="Montserrat"/>
                <a:cs typeface="Montserrat"/>
                <a:sym typeface="Montserrat"/>
              </a:rPr>
              <a:t>Together with our fellow-Christians, we confess our sins on Sunday, and receive the Lord’s Supper. </a:t>
            </a:r>
            <a:endParaRPr sz="4000">
              <a:solidFill>
                <a:schemeClr val="lt1"/>
              </a:solidFill>
              <a:latin typeface="Montserrat"/>
              <a:ea typeface="Montserrat"/>
              <a:cs typeface="Montserrat"/>
              <a:sym typeface="Montserrat"/>
            </a:endParaRPr>
          </a:p>
        </p:txBody>
      </p:sp>
      <p:sp>
        <p:nvSpPr>
          <p:cNvPr id="148" name="Google Shape;148;p27"/>
          <p:cNvSpPr txBox="1">
            <a:spLocks noGrp="1"/>
          </p:cNvSpPr>
          <p:nvPr>
            <p:ph type="body" idx="2"/>
          </p:nvPr>
        </p:nvSpPr>
        <p:spPr>
          <a:xfrm>
            <a:off x="5419550" y="301025"/>
            <a:ext cx="3583500" cy="4541400"/>
          </a:xfrm>
          <a:prstGeom prst="rect">
            <a:avLst/>
          </a:prstGeom>
          <a:solidFill>
            <a:srgbClr val="166687"/>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1200"/>
              </a:spcBef>
              <a:spcAft>
                <a:spcPts val="1200"/>
              </a:spcAft>
              <a:buNone/>
            </a:pPr>
            <a:r>
              <a:rPr lang="en" sz="3400">
                <a:solidFill>
                  <a:schemeClr val="lt1"/>
                </a:solidFill>
                <a:latin typeface="Montserrat SemiBold"/>
                <a:ea typeface="Montserrat SemiBold"/>
                <a:cs typeface="Montserrat SemiBold"/>
                <a:sym typeface="Montserrat SemiBold"/>
              </a:rPr>
              <a:t>What are three “unions” that exist in the  Sacrament we call “Holy Communion?”</a:t>
            </a:r>
            <a:endParaRPr sz="3400">
              <a:solidFill>
                <a:schemeClr val="lt1"/>
              </a:solidFill>
              <a:latin typeface="Montserrat SemiBold"/>
              <a:ea typeface="Montserrat SemiBold"/>
              <a:cs typeface="Montserrat SemiBold"/>
              <a:sym typeface="Montserrat SemiBold"/>
            </a:endParaRPr>
          </a:p>
        </p:txBody>
      </p:sp>
      <p:sp>
        <p:nvSpPr>
          <p:cNvPr id="149" name="Google Shape;149;p27"/>
          <p:cNvSpPr/>
          <p:nvPr/>
        </p:nvSpPr>
        <p:spPr>
          <a:xfrm>
            <a:off x="4960975" y="2285375"/>
            <a:ext cx="619800" cy="572700"/>
          </a:xfrm>
          <a:prstGeom prst="rightArrow">
            <a:avLst>
              <a:gd name="adj1" fmla="val 50000"/>
              <a:gd name="adj2" fmla="val 50000"/>
            </a:avLst>
          </a:prstGeom>
          <a:solidFill>
            <a:srgbClr val="E97C19"/>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5" name="Google Shape;155;p28"/>
          <p:cNvSpPr txBox="1"/>
          <p:nvPr/>
        </p:nvSpPr>
        <p:spPr>
          <a:xfrm>
            <a:off x="609091" y="591223"/>
            <a:ext cx="7925817" cy="3961054"/>
          </a:xfrm>
          <a:prstGeom prst="rect">
            <a:avLst/>
          </a:prstGeom>
          <a:solidFill>
            <a:srgbClr val="166687"/>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1200"/>
              </a:spcAft>
              <a:buNone/>
            </a:pPr>
            <a:r>
              <a:rPr lang="en" sz="4900">
                <a:solidFill>
                  <a:schemeClr val="lt1"/>
                </a:solidFill>
                <a:latin typeface="Montserrat SemiBold"/>
                <a:ea typeface="Montserrat SemiBold"/>
                <a:cs typeface="Montserrat SemiBold"/>
                <a:sym typeface="Montserrat SemiBold"/>
              </a:rPr>
              <a:t>What are ways in which Christians prepare for the Sacrament of the Altar?</a:t>
            </a:r>
            <a:endParaRPr sz="49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556800" y="509800"/>
            <a:ext cx="8030400" cy="3952800"/>
          </a:xfrm>
          <a:prstGeom prst="rect">
            <a:avLst/>
          </a:prstGeom>
          <a:solidFill>
            <a:srgbClr val="277E3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Clr>
                <a:schemeClr val="dk1"/>
              </a:buClr>
              <a:buSzPts val="605"/>
              <a:buFont typeface="Arial"/>
              <a:buNone/>
            </a:pPr>
            <a:r>
              <a:rPr lang="en" sz="9130">
                <a:solidFill>
                  <a:schemeClr val="lt1"/>
                </a:solidFill>
                <a:latin typeface="Montserrat"/>
                <a:ea typeface="Montserrat"/>
                <a:cs typeface="Montserrat"/>
                <a:sym typeface="Montserrat"/>
              </a:rPr>
              <a:t>Holy Communion</a:t>
            </a:r>
            <a:endParaRPr sz="594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77E3E"/>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9" name="Google Shape;69;p15"/>
          <p:cNvPicPr preferRelativeResize="0"/>
          <p:nvPr/>
        </p:nvPicPr>
        <p:blipFill>
          <a:blip r:embed="rId3">
            <a:alphaModFix/>
          </a:blip>
          <a:stretch>
            <a:fillRect/>
          </a:stretch>
        </p:blipFill>
        <p:spPr>
          <a:xfrm>
            <a:off x="1031750" y="213237"/>
            <a:ext cx="7080501" cy="471702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5" name="Google Shape;75;p16"/>
          <p:cNvSpPr txBox="1">
            <a:spLocks noGrp="1"/>
          </p:cNvSpPr>
          <p:nvPr>
            <p:ph type="body" idx="1"/>
          </p:nvPr>
        </p:nvSpPr>
        <p:spPr>
          <a:xfrm>
            <a:off x="242714" y="305988"/>
            <a:ext cx="8658572" cy="4531523"/>
          </a:xfrm>
          <a:prstGeom prst="rect">
            <a:avLst/>
          </a:prstGeom>
          <a:solidFill>
            <a:srgbClr val="277E3E"/>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0000"/>
              </a:lnSpc>
              <a:spcBef>
                <a:spcPts val="1200"/>
              </a:spcBef>
              <a:spcAft>
                <a:spcPts val="0"/>
              </a:spcAft>
              <a:buClr>
                <a:schemeClr val="dk1"/>
              </a:buClr>
              <a:buSzPts val="1100"/>
              <a:buFont typeface="Arial"/>
              <a:buNone/>
            </a:pPr>
            <a:r>
              <a:rPr lang="en" sz="2700">
                <a:solidFill>
                  <a:schemeClr val="lt1"/>
                </a:solidFill>
                <a:latin typeface="Lato"/>
                <a:ea typeface="Lato"/>
                <a:cs typeface="Lato"/>
                <a:sym typeface="Lato"/>
              </a:rPr>
              <a:t>Our Peruvian brothers and sisters have the same Communion practice found in our confessional Lutheran congregations, often called Close Communion. That expresses an emphasis on the agreement in doctrine our celebration of the sacrament demonstrates. Those who commune together are to be close to one another in their understanding of Christian doctrine, and in their faith in Jesus Christ, and in their confession of that faith. That’s why I appreciate the term used in Peru to express this concept: </a:t>
            </a:r>
            <a:r>
              <a:rPr lang="en" sz="2700" i="1">
                <a:solidFill>
                  <a:schemeClr val="lt1"/>
                </a:solidFill>
                <a:latin typeface="Lato"/>
                <a:ea typeface="Lato"/>
                <a:cs typeface="Lato"/>
                <a:sym typeface="Lato"/>
              </a:rPr>
              <a:t>Communio intimo </a:t>
            </a:r>
            <a:r>
              <a:rPr lang="en" sz="2700">
                <a:solidFill>
                  <a:schemeClr val="lt1"/>
                </a:solidFill>
                <a:latin typeface="Lato"/>
                <a:ea typeface="Lato"/>
                <a:cs typeface="Lato"/>
                <a:sym typeface="Lato"/>
              </a:rPr>
              <a:t>(intimate Communion). </a:t>
            </a:r>
            <a:endParaRPr sz="4100">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1" name="Google Shape;81;p17"/>
          <p:cNvSpPr txBox="1">
            <a:spLocks noGrp="1"/>
          </p:cNvSpPr>
          <p:nvPr>
            <p:ph type="body" idx="1"/>
          </p:nvPr>
        </p:nvSpPr>
        <p:spPr>
          <a:xfrm>
            <a:off x="238800" y="232650"/>
            <a:ext cx="8666400" cy="4678200"/>
          </a:xfrm>
          <a:prstGeom prst="rect">
            <a:avLst/>
          </a:prstGeom>
          <a:solidFill>
            <a:srgbClr val="277E3E"/>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sz="2800">
                <a:solidFill>
                  <a:schemeClr val="lt1"/>
                </a:solidFill>
                <a:latin typeface="Lato"/>
                <a:ea typeface="Lato"/>
                <a:cs typeface="Lato"/>
                <a:sym typeface="Lato"/>
              </a:rPr>
              <a:t>Think of how </a:t>
            </a:r>
            <a:r>
              <a:rPr lang="en" sz="2800" i="1">
                <a:solidFill>
                  <a:schemeClr val="lt1"/>
                </a:solidFill>
                <a:latin typeface="Lato"/>
                <a:ea typeface="Lato"/>
                <a:cs typeface="Lato"/>
                <a:sym typeface="Lato"/>
              </a:rPr>
              <a:t>Communio Intimo </a:t>
            </a:r>
            <a:r>
              <a:rPr lang="en" sz="2800">
                <a:solidFill>
                  <a:schemeClr val="lt1"/>
                </a:solidFill>
                <a:latin typeface="Lato"/>
                <a:ea typeface="Lato"/>
                <a:cs typeface="Lato"/>
                <a:sym typeface="Lato"/>
              </a:rPr>
              <a:t> describes what happens before our altars:</a:t>
            </a:r>
            <a:endParaRPr sz="2800">
              <a:solidFill>
                <a:schemeClr val="lt1"/>
              </a:solidFill>
              <a:latin typeface="Lato"/>
              <a:ea typeface="Lato"/>
              <a:cs typeface="Lato"/>
              <a:sym typeface="Lato"/>
            </a:endParaRPr>
          </a:p>
          <a:p>
            <a:pPr marL="152400" lvl="0" indent="-152400" algn="l" rtl="0">
              <a:spcBef>
                <a:spcPts val="1200"/>
              </a:spcBef>
              <a:spcAft>
                <a:spcPts val="0"/>
              </a:spcAft>
              <a:buClr>
                <a:schemeClr val="dk1"/>
              </a:buClr>
              <a:buSzPts val="1100"/>
              <a:buFont typeface="Arial"/>
              <a:buNone/>
            </a:pPr>
            <a:r>
              <a:rPr lang="en" sz="2800">
                <a:solidFill>
                  <a:schemeClr val="lt1"/>
                </a:solidFill>
                <a:latin typeface="Lato"/>
                <a:ea typeface="Lato"/>
                <a:cs typeface="Lato"/>
                <a:sym typeface="Lato"/>
              </a:rPr>
              <a:t>-    the body and blood of Jesus Christ are intimately connected with the earthly elements of bread and wine in what theologians call the “sacramental union”</a:t>
            </a:r>
            <a:endParaRPr sz="2800">
              <a:solidFill>
                <a:schemeClr val="lt1"/>
              </a:solidFill>
              <a:latin typeface="Lato"/>
              <a:ea typeface="Lato"/>
              <a:cs typeface="Lato"/>
              <a:sym typeface="Lato"/>
            </a:endParaRPr>
          </a:p>
          <a:p>
            <a:pPr marL="152400" lvl="0" indent="-152400" algn="l" rtl="0">
              <a:spcBef>
                <a:spcPts val="1200"/>
              </a:spcBef>
              <a:spcAft>
                <a:spcPts val="0"/>
              </a:spcAft>
              <a:buClr>
                <a:schemeClr val="dk1"/>
              </a:buClr>
              <a:buSzPts val="1100"/>
              <a:buFont typeface="Arial"/>
              <a:buNone/>
            </a:pPr>
            <a:r>
              <a:rPr lang="en" sz="2800">
                <a:solidFill>
                  <a:schemeClr val="lt1"/>
                </a:solidFill>
                <a:latin typeface="Lato"/>
                <a:ea typeface="Lato"/>
                <a:cs typeface="Lato"/>
                <a:sym typeface="Lato"/>
              </a:rPr>
              <a:t>-    also we Christians and our Savior are intimately together when He gives each of us personally His body and blood for the forgiveness of our sins</a:t>
            </a:r>
            <a:endParaRPr sz="2800">
              <a:solidFill>
                <a:schemeClr val="lt1"/>
              </a:solidFill>
              <a:latin typeface="Lato"/>
              <a:ea typeface="Lato"/>
              <a:cs typeface="Lato"/>
              <a:sym typeface="Lato"/>
            </a:endParaRPr>
          </a:p>
          <a:p>
            <a:pPr marL="0" lvl="0" indent="0" algn="l" rtl="0">
              <a:spcBef>
                <a:spcPts val="1200"/>
              </a:spcBef>
              <a:spcAft>
                <a:spcPts val="1200"/>
              </a:spcAft>
              <a:buClr>
                <a:schemeClr val="dk1"/>
              </a:buClr>
              <a:buSzPts val="1100"/>
              <a:buFont typeface="Arial"/>
              <a:buNone/>
            </a:pPr>
            <a:endParaRPr sz="280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7" name="Google Shape;87;p18"/>
          <p:cNvSpPr txBox="1">
            <a:spLocks noGrp="1"/>
          </p:cNvSpPr>
          <p:nvPr>
            <p:ph type="body" idx="1"/>
          </p:nvPr>
        </p:nvSpPr>
        <p:spPr>
          <a:xfrm>
            <a:off x="311700" y="1079550"/>
            <a:ext cx="8520600" cy="2984400"/>
          </a:xfrm>
          <a:prstGeom prst="rect">
            <a:avLst/>
          </a:prstGeom>
          <a:solidFill>
            <a:srgbClr val="277E3E"/>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152400" lvl="0" indent="-152400" algn="just" rtl="0">
              <a:spcBef>
                <a:spcPts val="1200"/>
              </a:spcBef>
              <a:spcAft>
                <a:spcPts val="0"/>
              </a:spcAft>
              <a:buClr>
                <a:schemeClr val="dk1"/>
              </a:buClr>
              <a:buSzPts val="1100"/>
              <a:buFont typeface="Arial"/>
              <a:buNone/>
            </a:pPr>
            <a:r>
              <a:rPr lang="en" sz="2800">
                <a:solidFill>
                  <a:schemeClr val="lt1"/>
                </a:solidFill>
                <a:latin typeface="Lato"/>
                <a:ea typeface="Lato"/>
                <a:cs typeface="Lato"/>
                <a:sym typeface="Lato"/>
              </a:rPr>
              <a:t>-  and we sinners/saints who kneel together side-by-side are intimately united in fellowship as we receive the Sacrament.</a:t>
            </a:r>
            <a:endParaRPr sz="2800">
              <a:solidFill>
                <a:schemeClr val="lt1"/>
              </a:solidFill>
              <a:latin typeface="Lato"/>
              <a:ea typeface="Lato"/>
              <a:cs typeface="Lato"/>
              <a:sym typeface="Lato"/>
            </a:endParaRPr>
          </a:p>
          <a:p>
            <a:pPr marL="152400" lvl="0" indent="-152400" algn="just" rtl="0">
              <a:spcBef>
                <a:spcPts val="1200"/>
              </a:spcBef>
              <a:spcAft>
                <a:spcPts val="0"/>
              </a:spcAft>
              <a:buClr>
                <a:schemeClr val="dk1"/>
              </a:buClr>
              <a:buSzPts val="1100"/>
              <a:buFont typeface="Arial"/>
              <a:buNone/>
            </a:pPr>
            <a:r>
              <a:rPr lang="en" sz="2800">
                <a:solidFill>
                  <a:schemeClr val="lt1"/>
                </a:solidFill>
                <a:latin typeface="Lato"/>
                <a:ea typeface="Lato"/>
                <a:cs typeface="Lato"/>
                <a:sym typeface="Lato"/>
              </a:rPr>
              <a:t>We celebrate fellowship in the Lord’s Supper. Members in our mission fields do, too!</a:t>
            </a:r>
            <a:endParaRPr sz="2800">
              <a:solidFill>
                <a:schemeClr val="lt1"/>
              </a:solidFill>
              <a:latin typeface="Lato"/>
              <a:ea typeface="Lato"/>
              <a:cs typeface="Lato"/>
              <a:sym typeface="Lato"/>
            </a:endParaRPr>
          </a:p>
          <a:p>
            <a:pPr marL="0" lvl="0" indent="0" algn="l" rtl="0">
              <a:spcBef>
                <a:spcPts val="1200"/>
              </a:spcBef>
              <a:spcAft>
                <a:spcPts val="1200"/>
              </a:spcAft>
              <a:buClr>
                <a:schemeClr val="dk1"/>
              </a:buClr>
              <a:buSzPts val="1100"/>
              <a:buFont typeface="Arial"/>
              <a:buNone/>
            </a:pPr>
            <a:r>
              <a:rPr lang="en" sz="2800">
                <a:solidFill>
                  <a:schemeClr val="lt1"/>
                </a:solidFill>
              </a:rPr>
              <a:t>      	</a:t>
            </a:r>
            <a:endParaRPr sz="28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3" name="Google Shape;93;p19"/>
          <p:cNvSpPr txBox="1">
            <a:spLocks noGrp="1"/>
          </p:cNvSpPr>
          <p:nvPr>
            <p:ph type="body" idx="1"/>
          </p:nvPr>
        </p:nvSpPr>
        <p:spPr>
          <a:xfrm>
            <a:off x="540600" y="572400"/>
            <a:ext cx="8062800" cy="3998700"/>
          </a:xfrm>
          <a:prstGeom prst="rect">
            <a:avLst/>
          </a:prstGeom>
          <a:solidFill>
            <a:srgbClr val="277E3E"/>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1200"/>
              </a:spcAft>
              <a:buClr>
                <a:schemeClr val="dk1"/>
              </a:buClr>
              <a:buSzPts val="1100"/>
              <a:buFont typeface="Arial"/>
              <a:buNone/>
            </a:pPr>
            <a:r>
              <a:rPr lang="en" sz="3200" i="1">
                <a:solidFill>
                  <a:schemeClr val="lt1"/>
                </a:solidFill>
                <a:latin typeface="Lato"/>
                <a:ea typeface="Lato"/>
                <a:cs typeface="Lato"/>
                <a:sym typeface="Lato"/>
              </a:rPr>
              <a:t>“Is not the cup of thanksgiving for which we give thanks a participation in the blood of Christ? And is not the bread we break a participation in the body of Christ? Because there is one loaf, we, who are many, are one body, for we all partake of the one loaf</a:t>
            </a:r>
            <a:r>
              <a:rPr lang="en" sz="3200">
                <a:solidFill>
                  <a:schemeClr val="lt1"/>
                </a:solidFill>
                <a:latin typeface="Lato"/>
                <a:ea typeface="Lato"/>
                <a:cs typeface="Lato"/>
                <a:sym typeface="Lato"/>
              </a:rPr>
              <a:t> (I Corinthians 10).”</a:t>
            </a:r>
            <a:endParaRPr sz="32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9" name="Google Shape;99;p20"/>
          <p:cNvSpPr txBox="1">
            <a:spLocks noGrp="1"/>
          </p:cNvSpPr>
          <p:nvPr>
            <p:ph type="body" idx="1"/>
          </p:nvPr>
        </p:nvSpPr>
        <p:spPr>
          <a:xfrm>
            <a:off x="501000" y="537750"/>
            <a:ext cx="8142000" cy="4068000"/>
          </a:xfrm>
          <a:prstGeom prst="rect">
            <a:avLst/>
          </a:prstGeom>
          <a:solidFill>
            <a:srgbClr val="277E3E"/>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00000"/>
              </a:lnSpc>
              <a:spcBef>
                <a:spcPts val="1200"/>
              </a:spcBef>
              <a:spcAft>
                <a:spcPts val="0"/>
              </a:spcAft>
              <a:buClr>
                <a:schemeClr val="dk1"/>
              </a:buClr>
              <a:buSzPts val="1100"/>
              <a:buFont typeface="Arial"/>
              <a:buNone/>
            </a:pPr>
            <a:r>
              <a:rPr lang="en" sz="3200">
                <a:solidFill>
                  <a:schemeClr val="lt1"/>
                </a:solidFill>
                <a:latin typeface="Lato"/>
                <a:ea typeface="Lato"/>
                <a:cs typeface="Lato"/>
                <a:sym typeface="Lato"/>
              </a:rPr>
              <a:t>God’s grace extends to all, but sacraments personalize grace for us. Consider these intimacies: the life-giving water of baptism falls directly onto my own head; the Body and Blood of Christ, with ordinary bread and wine are received in my own mouth; I hear with  my own ears the forgiveness of my sin in the Absolution.</a:t>
            </a:r>
            <a:endParaRPr sz="32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5" name="Google Shape;105;p21"/>
          <p:cNvSpPr txBox="1"/>
          <p:nvPr/>
        </p:nvSpPr>
        <p:spPr>
          <a:xfrm>
            <a:off x="932250" y="726645"/>
            <a:ext cx="7279500" cy="3690211"/>
          </a:xfrm>
          <a:prstGeom prst="rect">
            <a:avLst/>
          </a:prstGeom>
          <a:solidFill>
            <a:srgbClr val="166687"/>
          </a:solidFill>
          <a:ln w="76200" cap="flat" cmpd="sng">
            <a:solidFill>
              <a:schemeClr val="lt1"/>
            </a:solidFill>
            <a:prstDash val="solid"/>
            <a:round/>
            <a:headEnd type="none" w="sm" len="sm"/>
            <a:tailEnd type="none" w="sm" len="sm"/>
          </a:ln>
        </p:spPr>
        <p:txBody>
          <a:bodyPr spcFirstLastPara="1" wrap="square" lIns="91425" tIns="91425" rIns="91425" bIns="91425" anchor="ctr" anchorCtr="0">
            <a:spAutoFit/>
          </a:bodyPr>
          <a:lstStyle/>
          <a:p>
            <a:pPr marL="0" lvl="0" indent="0" algn="ctr" rtl="0">
              <a:lnSpc>
                <a:spcPct val="115000"/>
              </a:lnSpc>
              <a:spcBef>
                <a:spcPts val="1200"/>
              </a:spcBef>
              <a:spcAft>
                <a:spcPts val="0"/>
              </a:spcAft>
              <a:buNone/>
            </a:pPr>
            <a:r>
              <a:rPr lang="en" sz="4000">
                <a:solidFill>
                  <a:schemeClr val="lt1"/>
                </a:solidFill>
                <a:latin typeface="Montserrat SemiBold"/>
                <a:ea typeface="Montserrat SemiBold"/>
                <a:cs typeface="Montserrat SemiBold"/>
                <a:sym typeface="Montserrat SemiBold"/>
              </a:rPr>
              <a:t>The Old Testament prohibited God’s people from drinking blood. </a:t>
            </a:r>
            <a:endParaRPr sz="4000">
              <a:solidFill>
                <a:schemeClr val="lt1"/>
              </a:solidFill>
              <a:latin typeface="Montserrat SemiBold"/>
              <a:ea typeface="Montserrat SemiBold"/>
              <a:cs typeface="Montserrat SemiBold"/>
              <a:sym typeface="Montserrat SemiBold"/>
            </a:endParaRPr>
          </a:p>
          <a:p>
            <a:pPr marL="0" lvl="0" indent="0" algn="ctr" rtl="0">
              <a:lnSpc>
                <a:spcPct val="115000"/>
              </a:lnSpc>
              <a:spcBef>
                <a:spcPts val="1200"/>
              </a:spcBef>
              <a:spcAft>
                <a:spcPts val="1200"/>
              </a:spcAft>
              <a:buNone/>
            </a:pPr>
            <a:r>
              <a:rPr lang="en" sz="5200">
                <a:solidFill>
                  <a:schemeClr val="lt1"/>
                </a:solidFill>
                <a:latin typeface="Montserrat SemiBold"/>
                <a:ea typeface="Montserrat SemiBold"/>
                <a:cs typeface="Montserrat SemiBold"/>
                <a:sym typeface="Montserrat SemiBold"/>
              </a:rPr>
              <a:t>Why?</a:t>
            </a:r>
            <a:endParaRPr sz="5200">
              <a:solidFill>
                <a:schemeClr val="lt1"/>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605</Words>
  <Application>Microsoft Office PowerPoint</Application>
  <PresentationFormat>On-screen Show (16:9)</PresentationFormat>
  <Paragraphs>24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Montserrat SemiBold</vt:lpstr>
      <vt:lpstr>Waiting for the Sunrise</vt:lpstr>
      <vt:lpstr>Montserrat</vt:lpstr>
      <vt:lpstr>Lato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 Hope Lutheran</dc:creator>
  <cp:lastModifiedBy>Ruggles, Cheyanna</cp:lastModifiedBy>
  <cp:revision>1</cp:revision>
  <dcterms:modified xsi:type="dcterms:W3CDTF">2025-05-10T02:39:59Z</dcterms:modified>
</cp:coreProperties>
</file>