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bold r:id="rId30"/>
      <p:italic r:id="rId31"/>
      <p:boldItalic r:id="rId32"/>
    </p:embeddedFont>
    <p:embeddedFont>
      <p:font typeface="Montserrat SemiBold" panose="00000700000000000000" pitchFamily="2" charset="0"/>
      <p:regular r:id="rId33"/>
      <p:bold r:id="rId34"/>
      <p:italic r:id="rId35"/>
      <p:boldItalic r:id="rId36"/>
    </p:embeddedFont>
    <p:embeddedFont>
      <p:font typeface="Waiting for the Sunris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6ea2f6cf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46ea2f6cf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2a1742c4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42a1742c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444a46011d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444a46011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5b2f2fcf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5b2f2fcf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5b2f2fcf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6ea2f6cf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46ea2f6cf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2a1742c4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2a1742c4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6ea2f6cf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46ea2f6cf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d5b2f2f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6ea2f6cf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6ea2f6cf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6ea2f6cf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6ea2f6c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6ea2f6cf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6ea2f6cf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6ea2f6cf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6ea2f6cf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6ea2f6cf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6ea2f6cf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2" name="Google Shape;112;p22"/>
          <p:cNvSpPr txBox="1"/>
          <p:nvPr/>
        </p:nvSpPr>
        <p:spPr>
          <a:xfrm>
            <a:off x="633425" y="158400"/>
            <a:ext cx="8120100" cy="20793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dk1"/>
                </a:solidFill>
                <a:latin typeface="Montserrat SemiBold"/>
                <a:ea typeface="Montserrat SemiBold"/>
                <a:cs typeface="Montserrat SemiBold"/>
                <a:sym typeface="Montserrat SemiBold"/>
              </a:rPr>
              <a:t>How does Christ’s resurrection from the dead prove that he is God’s Son?  </a:t>
            </a:r>
            <a:endParaRPr sz="4200">
              <a:solidFill>
                <a:schemeClr val="dk1"/>
              </a:solidFill>
              <a:latin typeface="Montserrat SemiBold"/>
              <a:ea typeface="Montserrat SemiBold"/>
              <a:cs typeface="Montserrat SemiBold"/>
              <a:sym typeface="Montserrat SemiBold"/>
            </a:endParaRPr>
          </a:p>
        </p:txBody>
      </p:sp>
      <p:sp>
        <p:nvSpPr>
          <p:cNvPr id="113" name="Google Shape;113;p22"/>
          <p:cNvSpPr txBox="1"/>
          <p:nvPr/>
        </p:nvSpPr>
        <p:spPr>
          <a:xfrm>
            <a:off x="125275" y="2806775"/>
            <a:ext cx="4095600" cy="2031900"/>
          </a:xfrm>
          <a:prstGeom prst="rect">
            <a:avLst/>
          </a:prstGeom>
          <a:solidFill>
            <a:srgbClr val="DE520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000">
                <a:solidFill>
                  <a:schemeClr val="dk1"/>
                </a:solidFill>
                <a:latin typeface="Montserrat Medium"/>
                <a:ea typeface="Montserrat Medium"/>
                <a:cs typeface="Montserrat Medium"/>
                <a:sym typeface="Montserrat Medium"/>
              </a:rPr>
              <a:t>That he made full satisfaction for our sin?</a:t>
            </a:r>
            <a:endParaRPr sz="4000">
              <a:solidFill>
                <a:schemeClr val="dk2"/>
              </a:solidFill>
              <a:latin typeface="Montserrat Medium"/>
              <a:ea typeface="Montserrat Medium"/>
              <a:cs typeface="Montserrat Medium"/>
              <a:sym typeface="Montserrat Medium"/>
            </a:endParaRPr>
          </a:p>
        </p:txBody>
      </p:sp>
      <p:sp>
        <p:nvSpPr>
          <p:cNvPr id="114" name="Google Shape;114;p22"/>
          <p:cNvSpPr txBox="1"/>
          <p:nvPr/>
        </p:nvSpPr>
        <p:spPr>
          <a:xfrm>
            <a:off x="4502400" y="2806775"/>
            <a:ext cx="4474200" cy="2031900"/>
          </a:xfrm>
          <a:prstGeom prst="rect">
            <a:avLst/>
          </a:prstGeom>
          <a:solidFill>
            <a:srgbClr val="DE520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000">
                <a:solidFill>
                  <a:schemeClr val="dk1"/>
                </a:solidFill>
                <a:latin typeface="Montserrat Medium"/>
                <a:ea typeface="Montserrat Medium"/>
                <a:cs typeface="Montserrat Medium"/>
                <a:sym typeface="Montserrat Medium"/>
              </a:rPr>
              <a:t>That we will rise again on the last day?</a:t>
            </a:r>
            <a:endParaRPr sz="4000">
              <a:solidFill>
                <a:schemeClr val="dk2"/>
              </a:solidFill>
              <a:latin typeface="Montserrat Medium"/>
              <a:ea typeface="Montserrat Medium"/>
              <a:cs typeface="Montserrat Medium"/>
              <a:sym typeface="Montserrat Medium"/>
            </a:endParaRPr>
          </a:p>
        </p:txBody>
      </p:sp>
      <p:sp>
        <p:nvSpPr>
          <p:cNvPr id="115" name="Google Shape;115;p22"/>
          <p:cNvSpPr/>
          <p:nvPr/>
        </p:nvSpPr>
        <p:spPr>
          <a:xfrm rot="7105235">
            <a:off x="1946863" y="2229445"/>
            <a:ext cx="845274" cy="731307"/>
          </a:xfrm>
          <a:prstGeom prst="rightArrow">
            <a:avLst>
              <a:gd name="adj1" fmla="val 50000"/>
              <a:gd name="adj2" fmla="val 50000"/>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22"/>
          <p:cNvSpPr/>
          <p:nvPr/>
        </p:nvSpPr>
        <p:spPr>
          <a:xfrm rot="3141814">
            <a:off x="6304699" y="2227056"/>
            <a:ext cx="834195" cy="731288"/>
          </a:xfrm>
          <a:prstGeom prst="rightArrow">
            <a:avLst>
              <a:gd name="adj1" fmla="val 50000"/>
              <a:gd name="adj2" fmla="val 50000"/>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2" name="Google Shape;122;p23"/>
          <p:cNvSpPr txBox="1"/>
          <p:nvPr/>
        </p:nvSpPr>
        <p:spPr>
          <a:xfrm>
            <a:off x="669600" y="440550"/>
            <a:ext cx="7804800" cy="4262400"/>
          </a:xfrm>
          <a:prstGeom prst="rect">
            <a:avLst/>
          </a:prstGeom>
          <a:solidFill>
            <a:srgbClr val="9FC5E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 sz="4500">
                <a:solidFill>
                  <a:schemeClr val="dk1"/>
                </a:solidFill>
                <a:latin typeface="Montserrat SemiBold"/>
                <a:ea typeface="Montserrat SemiBold"/>
                <a:cs typeface="Montserrat SemiBold"/>
                <a:sym typeface="Montserrat SemiBold"/>
              </a:rPr>
              <a:t>Why are these points usually part of both an Easter worship service and a Christian funeral sermon?</a:t>
            </a:r>
            <a:endParaRPr sz="4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8" name="Google Shape;128;p24"/>
          <p:cNvSpPr txBox="1">
            <a:spLocks noGrp="1"/>
          </p:cNvSpPr>
          <p:nvPr>
            <p:ph type="body" idx="1"/>
          </p:nvPr>
        </p:nvSpPr>
        <p:spPr>
          <a:xfrm>
            <a:off x="333000" y="187500"/>
            <a:ext cx="8478000" cy="1628700"/>
          </a:xfrm>
          <a:prstGeom prst="rect">
            <a:avLst/>
          </a:prstGeom>
          <a:solidFill>
            <a:srgbClr val="9FC5E8"/>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200"/>
              </a:spcAft>
              <a:buNone/>
            </a:pPr>
            <a:r>
              <a:rPr lang="en" sz="2900">
                <a:solidFill>
                  <a:schemeClr val="dk1"/>
                </a:solidFill>
                <a:latin typeface="Montserrat"/>
                <a:ea typeface="Montserrat"/>
                <a:cs typeface="Montserrat"/>
                <a:sym typeface="Montserrat"/>
              </a:rPr>
              <a:t>St. Paul wrote that </a:t>
            </a:r>
            <a:r>
              <a:rPr lang="en" sz="2900" i="1">
                <a:solidFill>
                  <a:schemeClr val="dk1"/>
                </a:solidFill>
                <a:latin typeface="Montserrat"/>
                <a:ea typeface="Montserrat"/>
                <a:cs typeface="Montserrat"/>
                <a:sym typeface="Montserrat"/>
              </a:rPr>
              <a:t>“as many of us were baptized into Christ Jesus were baptized into his death</a:t>
            </a:r>
            <a:r>
              <a:rPr lang="en" sz="2900">
                <a:solidFill>
                  <a:schemeClr val="dk1"/>
                </a:solidFill>
                <a:latin typeface="Montserrat"/>
                <a:ea typeface="Montserrat"/>
                <a:cs typeface="Montserrat"/>
                <a:sym typeface="Montserrat"/>
              </a:rPr>
              <a:t> (Romans 6).”</a:t>
            </a:r>
            <a:endParaRPr sz="2900">
              <a:solidFill>
                <a:schemeClr val="dk1"/>
              </a:solidFill>
              <a:latin typeface="Montserrat"/>
              <a:ea typeface="Montserrat"/>
              <a:cs typeface="Montserrat"/>
              <a:sym typeface="Montserrat"/>
            </a:endParaRPr>
          </a:p>
        </p:txBody>
      </p:sp>
      <p:sp>
        <p:nvSpPr>
          <p:cNvPr id="129" name="Google Shape;129;p24"/>
          <p:cNvSpPr txBox="1">
            <a:spLocks noGrp="1"/>
          </p:cNvSpPr>
          <p:nvPr>
            <p:ph type="body" idx="2"/>
          </p:nvPr>
        </p:nvSpPr>
        <p:spPr>
          <a:xfrm>
            <a:off x="226150" y="2002200"/>
            <a:ext cx="8680800" cy="2900400"/>
          </a:xfrm>
          <a:prstGeom prst="rect">
            <a:avLst/>
          </a:prstGeom>
          <a:solidFill>
            <a:srgbClr val="FDAE3C"/>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400"/>
              </a:spcAft>
              <a:buNone/>
            </a:pPr>
            <a:r>
              <a:rPr lang="en" sz="3300">
                <a:solidFill>
                  <a:schemeClr val="dk1"/>
                </a:solidFill>
                <a:latin typeface="Montserrat SemiBold"/>
                <a:ea typeface="Montserrat SemiBold"/>
                <a:cs typeface="Montserrat SemiBold"/>
                <a:sym typeface="Montserrat SemiBold"/>
              </a:rPr>
              <a:t>How does Jesus’ promise that </a:t>
            </a:r>
            <a:r>
              <a:rPr lang="en" sz="3300" i="1">
                <a:solidFill>
                  <a:schemeClr val="dk1"/>
                </a:solidFill>
                <a:latin typeface="Montserrat SemiBold"/>
                <a:ea typeface="Montserrat SemiBold"/>
                <a:cs typeface="Montserrat SemiBold"/>
                <a:sym typeface="Montserrat SemiBold"/>
              </a:rPr>
              <a:t>“Because I live, you will live also</a:t>
            </a:r>
            <a:r>
              <a:rPr lang="en" sz="3300">
                <a:solidFill>
                  <a:schemeClr val="dk1"/>
                </a:solidFill>
                <a:latin typeface="Montserrat SemiBold"/>
                <a:ea typeface="Montserrat SemiBold"/>
                <a:cs typeface="Montserrat SemiBold"/>
                <a:sym typeface="Montserrat SemiBold"/>
              </a:rPr>
              <a:t> (John 14)” tie together Christ’s redemption, our connection to him in baptism, and our eternal life in heaven?</a:t>
            </a:r>
            <a:endParaRPr sz="33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pic>
        <p:nvPicPr>
          <p:cNvPr id="135" name="Google Shape;135;p25"/>
          <p:cNvPicPr preferRelativeResize="0"/>
          <p:nvPr/>
        </p:nvPicPr>
        <p:blipFill>
          <a:blip r:embed="rId3">
            <a:alphaModFix/>
          </a:blip>
          <a:stretch>
            <a:fillRect/>
          </a:stretch>
        </p:blipFill>
        <p:spPr>
          <a:xfrm>
            <a:off x="424500" y="498000"/>
            <a:ext cx="8295000" cy="414750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1" name="Google Shape;141;p26"/>
          <p:cNvSpPr txBox="1"/>
          <p:nvPr/>
        </p:nvSpPr>
        <p:spPr>
          <a:xfrm>
            <a:off x="427500" y="201886"/>
            <a:ext cx="8289000" cy="4739729"/>
          </a:xfrm>
          <a:prstGeom prst="rect">
            <a:avLst/>
          </a:prstGeom>
          <a:solidFill>
            <a:srgbClr val="9FC5E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just" rtl="0">
              <a:lnSpc>
                <a:spcPct val="115000"/>
              </a:lnSpc>
              <a:spcBef>
                <a:spcPts val="1200"/>
              </a:spcBef>
              <a:spcAft>
                <a:spcPts val="1200"/>
              </a:spcAft>
              <a:buNone/>
            </a:pPr>
            <a:r>
              <a:rPr lang="en" sz="3000">
                <a:solidFill>
                  <a:schemeClr val="dk1"/>
                </a:solidFill>
                <a:latin typeface="Lato"/>
                <a:ea typeface="Lato"/>
                <a:cs typeface="Lato"/>
                <a:sym typeface="Lato"/>
              </a:rPr>
              <a:t>Centuries ago the Ukrainian art of egg decorating (</a:t>
            </a:r>
            <a:r>
              <a:rPr lang="en" sz="3000" i="1">
                <a:solidFill>
                  <a:schemeClr val="dk1"/>
                </a:solidFill>
                <a:latin typeface="Lato"/>
                <a:ea typeface="Lato"/>
                <a:cs typeface="Lato"/>
                <a:sym typeface="Lato"/>
              </a:rPr>
              <a:t>pysanky)</a:t>
            </a:r>
            <a:r>
              <a:rPr lang="en" sz="3000">
                <a:solidFill>
                  <a:schemeClr val="dk1"/>
                </a:solidFill>
                <a:latin typeface="Lato"/>
                <a:ea typeface="Lato"/>
                <a:cs typeface="Lato"/>
                <a:sym typeface="Lato"/>
              </a:rPr>
              <a:t> celebrated the end of winter and nature’s rebirth in springtime. Eventually the custom was Christianized and for the faithful today the painted Easter eggs symbolize the resurrection of Christ and the promise of new life after death for believers. Celebrating Easter . . . on and on!</a:t>
            </a:r>
            <a:endParaRPr sz="30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7" name="Google Shape;147;p27"/>
          <p:cNvSpPr txBox="1"/>
          <p:nvPr/>
        </p:nvSpPr>
        <p:spPr>
          <a:xfrm>
            <a:off x="427500" y="436650"/>
            <a:ext cx="8289000" cy="4270200"/>
          </a:xfrm>
          <a:prstGeom prst="rect">
            <a:avLst/>
          </a:prstGeom>
          <a:solidFill>
            <a:srgbClr val="9FC5E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a:solidFill>
                  <a:schemeClr val="dk1"/>
                </a:solidFill>
                <a:latin typeface="Montserrat"/>
                <a:ea typeface="Montserrat"/>
                <a:cs typeface="Montserrat"/>
                <a:sym typeface="Montserrat"/>
              </a:rPr>
              <a:t>’Tis the spring of souls today; Christ has burst His prison.</a:t>
            </a:r>
            <a:endParaRPr sz="3600" b="1">
              <a:solidFill>
                <a:schemeClr val="dk1"/>
              </a:solidFill>
              <a:latin typeface="Montserrat"/>
              <a:ea typeface="Montserrat"/>
              <a:cs typeface="Montserrat"/>
              <a:sym typeface="Montserrat"/>
            </a:endParaRPr>
          </a:p>
          <a:p>
            <a:pPr marL="0" lvl="0" indent="0" algn="ctr" rtl="0">
              <a:lnSpc>
                <a:spcPct val="115000"/>
              </a:lnSpc>
              <a:spcBef>
                <a:spcPts val="1400"/>
              </a:spcBef>
              <a:spcAft>
                <a:spcPts val="0"/>
              </a:spcAft>
              <a:buClr>
                <a:schemeClr val="dk1"/>
              </a:buClr>
              <a:buSzPts val="1100"/>
              <a:buFont typeface="Arial"/>
              <a:buNone/>
            </a:pPr>
            <a:r>
              <a:rPr lang="en" sz="3600" b="1">
                <a:solidFill>
                  <a:schemeClr val="dk1"/>
                </a:solidFill>
                <a:latin typeface="Montserrat"/>
                <a:ea typeface="Montserrat"/>
                <a:cs typeface="Montserrat"/>
                <a:sym typeface="Montserrat"/>
              </a:rPr>
              <a:t>And from three days’ sleep in death As a sun hath risen.</a:t>
            </a:r>
            <a:endParaRPr sz="3600" b="1">
              <a:solidFill>
                <a:schemeClr val="dk1"/>
              </a:solidFill>
              <a:latin typeface="Montserrat"/>
              <a:ea typeface="Montserrat"/>
              <a:cs typeface="Montserrat"/>
              <a:sym typeface="Montserrat"/>
            </a:endParaRPr>
          </a:p>
          <a:p>
            <a:pPr marL="457200" lvl="0" indent="-431800" algn="ctr" rtl="0">
              <a:lnSpc>
                <a:spcPct val="115000"/>
              </a:lnSpc>
              <a:spcBef>
                <a:spcPts val="1400"/>
              </a:spcBef>
              <a:spcAft>
                <a:spcPts val="0"/>
              </a:spcAft>
              <a:buClr>
                <a:schemeClr val="dk1"/>
              </a:buClr>
              <a:buSzPts val="3200"/>
              <a:buFont typeface="Montserrat"/>
              <a:buChar char="-"/>
            </a:pPr>
            <a:r>
              <a:rPr lang="en" sz="3200">
                <a:solidFill>
                  <a:schemeClr val="dk1"/>
                </a:solidFill>
                <a:latin typeface="Montserrat"/>
                <a:ea typeface="Montserrat"/>
                <a:cs typeface="Montserrat"/>
                <a:sym typeface="Montserrat"/>
              </a:rPr>
              <a:t>Evangelical Lutheran Hymnary, #347</a:t>
            </a:r>
            <a:endParaRPr sz="32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3" name="Google Shape;153;p28"/>
          <p:cNvSpPr txBox="1"/>
          <p:nvPr/>
        </p:nvSpPr>
        <p:spPr>
          <a:xfrm>
            <a:off x="536325" y="576875"/>
            <a:ext cx="5963400" cy="15084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300">
                <a:solidFill>
                  <a:schemeClr val="dk1"/>
                </a:solidFill>
                <a:latin typeface="Montserrat SemiBold"/>
                <a:ea typeface="Montserrat SemiBold"/>
                <a:cs typeface="Montserrat SemiBold"/>
                <a:sym typeface="Montserrat SemiBold"/>
              </a:rPr>
              <a:t>What is my favorite Easter custom? </a:t>
            </a:r>
            <a:endParaRPr sz="4300">
              <a:solidFill>
                <a:schemeClr val="dk2"/>
              </a:solidFill>
              <a:latin typeface="Montserrat SemiBold"/>
              <a:ea typeface="Montserrat SemiBold"/>
              <a:cs typeface="Montserrat SemiBold"/>
              <a:sym typeface="Montserrat SemiBold"/>
            </a:endParaRPr>
          </a:p>
        </p:txBody>
      </p:sp>
      <p:sp>
        <p:nvSpPr>
          <p:cNvPr id="154" name="Google Shape;154;p28"/>
          <p:cNvSpPr txBox="1"/>
          <p:nvPr/>
        </p:nvSpPr>
        <p:spPr>
          <a:xfrm>
            <a:off x="2246700" y="2571750"/>
            <a:ext cx="6446700" cy="2170200"/>
          </a:xfrm>
          <a:prstGeom prst="rect">
            <a:avLst/>
          </a:prstGeom>
          <a:solidFill>
            <a:srgbClr val="DE520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300">
                <a:solidFill>
                  <a:schemeClr val="dk1"/>
                </a:solidFill>
                <a:latin typeface="Montserrat Medium"/>
                <a:ea typeface="Montserrat Medium"/>
                <a:cs typeface="Montserrat Medium"/>
                <a:sym typeface="Montserrat Medium"/>
              </a:rPr>
              <a:t>What is my most precious Easter memory?</a:t>
            </a:r>
            <a:endParaRPr sz="4300">
              <a:solidFill>
                <a:schemeClr val="dk2"/>
              </a:solidFill>
              <a:latin typeface="Montserrat Medium"/>
              <a:ea typeface="Montserrat Medium"/>
              <a:cs typeface="Montserrat Medium"/>
              <a:sym typeface="Montserrat Medium"/>
            </a:endParaRPr>
          </a:p>
        </p:txBody>
      </p:sp>
      <p:sp>
        <p:nvSpPr>
          <p:cNvPr id="155" name="Google Shape;155;p28"/>
          <p:cNvSpPr/>
          <p:nvPr/>
        </p:nvSpPr>
        <p:spPr>
          <a:xfrm rot="5400000">
            <a:off x="6696125" y="1199838"/>
            <a:ext cx="1189800" cy="1189800"/>
          </a:xfrm>
          <a:prstGeom prst="bentArrow">
            <a:avLst>
              <a:gd name="adj1" fmla="val 25000"/>
              <a:gd name="adj2" fmla="val 25000"/>
              <a:gd name="adj3" fmla="val 25000"/>
              <a:gd name="adj4" fmla="val 43750"/>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1" name="Google Shape;161;p29"/>
          <p:cNvSpPr txBox="1"/>
          <p:nvPr/>
        </p:nvSpPr>
        <p:spPr>
          <a:xfrm>
            <a:off x="311700" y="2571750"/>
            <a:ext cx="408900" cy="1884000"/>
          </a:xfrm>
          <a:prstGeom prst="rect">
            <a:avLst/>
          </a:prstGeom>
          <a:solidFill>
            <a:srgbClr val="FDAE3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62" name="Google Shape;162;p29"/>
          <p:cNvSpPr txBox="1"/>
          <p:nvPr/>
        </p:nvSpPr>
        <p:spPr>
          <a:xfrm>
            <a:off x="567300" y="334615"/>
            <a:ext cx="8009400" cy="4474271"/>
          </a:xfrm>
          <a:prstGeom prst="rect">
            <a:avLst/>
          </a:prstGeom>
          <a:solidFill>
            <a:srgbClr val="9FC5E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500">
                <a:solidFill>
                  <a:schemeClr val="dk1"/>
                </a:solidFill>
                <a:latin typeface="Montserrat SemiBold"/>
                <a:ea typeface="Montserrat SemiBold"/>
                <a:cs typeface="Montserrat SemiBold"/>
                <a:sym typeface="Montserrat SemiBold"/>
              </a:rPr>
              <a:t>What are the most meaningful aspects of the Lenten Holy Week and Easter worship services at our church?</a:t>
            </a:r>
            <a:endParaRPr sz="4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8" name="Google Shape;168;p30"/>
          <p:cNvSpPr txBox="1"/>
          <p:nvPr/>
        </p:nvSpPr>
        <p:spPr>
          <a:xfrm>
            <a:off x="8423400" y="774625"/>
            <a:ext cx="408900" cy="1884000"/>
          </a:xfrm>
          <a:prstGeom prst="rect">
            <a:avLst/>
          </a:prstGeom>
          <a:solidFill>
            <a:srgbClr val="DE520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69" name="Google Shape;169;p30"/>
          <p:cNvSpPr txBox="1"/>
          <p:nvPr/>
        </p:nvSpPr>
        <p:spPr>
          <a:xfrm>
            <a:off x="567300" y="414252"/>
            <a:ext cx="8009400" cy="4314997"/>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5400">
                <a:solidFill>
                  <a:schemeClr val="dk1"/>
                </a:solidFill>
                <a:latin typeface="Montserrat SemiBold"/>
                <a:ea typeface="Montserrat SemiBold"/>
                <a:cs typeface="Montserrat SemiBold"/>
                <a:sym typeface="Montserrat SemiBold"/>
              </a:rPr>
              <a:t>What symbols does our congregation use in celebration of Easter?</a:t>
            </a:r>
            <a:endParaRPr sz="54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9FC5E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a:solidFill>
                  <a:schemeClr val="dk1"/>
                </a:solidFill>
                <a:latin typeface="Montserrat"/>
                <a:ea typeface="Montserrat"/>
                <a:cs typeface="Montserrat"/>
                <a:sym typeface="Montserrat"/>
              </a:rPr>
              <a:t>All Because of Easter!</a:t>
            </a:r>
            <a:endParaRPr sz="594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9" name="Google Shape;69;p15"/>
          <p:cNvPicPr preferRelativeResize="0"/>
          <p:nvPr/>
        </p:nvPicPr>
        <p:blipFill>
          <a:blip r:embed="rId4">
            <a:alphaModFix/>
          </a:blip>
          <a:stretch>
            <a:fillRect/>
          </a:stretch>
        </p:blipFill>
        <p:spPr>
          <a:xfrm>
            <a:off x="1228725" y="238125"/>
            <a:ext cx="6686550" cy="466725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4762675" y="586175"/>
            <a:ext cx="4193700" cy="4252800"/>
          </a:xfrm>
          <a:prstGeom prst="rect">
            <a:avLst/>
          </a:prstGeom>
          <a:solidFill>
            <a:srgbClr val="9FC5E8"/>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OK, this is a little creepy. The catacombs at the San Francisco de Asis Convent in Lima, Peru form an underground cemetery beneath the historic center of the capital city.</a:t>
            </a:r>
            <a:endParaRPr sz="3000">
              <a:solidFill>
                <a:schemeClr val="dk1"/>
              </a:solidFill>
              <a:latin typeface="Lato"/>
              <a:ea typeface="Lato"/>
              <a:cs typeface="Lato"/>
              <a:sym typeface="Lato"/>
            </a:endParaRPr>
          </a:p>
        </p:txBody>
      </p:sp>
      <p:pic>
        <p:nvPicPr>
          <p:cNvPr id="76" name="Google Shape;76;p16"/>
          <p:cNvPicPr preferRelativeResize="0"/>
          <p:nvPr/>
        </p:nvPicPr>
        <p:blipFill>
          <a:blip r:embed="rId3">
            <a:alphaModFix/>
          </a:blip>
          <a:stretch>
            <a:fillRect/>
          </a:stretch>
        </p:blipFill>
        <p:spPr>
          <a:xfrm>
            <a:off x="152400" y="1170125"/>
            <a:ext cx="4419601" cy="3084904"/>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399300" y="374550"/>
            <a:ext cx="8345400" cy="4394400"/>
          </a:xfrm>
          <a:prstGeom prst="rect">
            <a:avLst/>
          </a:prstGeom>
          <a:solidFill>
            <a:srgbClr val="9FC5E8"/>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Subterranean halls tunnel outward to recesses lined with human bones and skulls, some displayed in religious designs.  Over 25,000 people, commoners as well as famous figures, are buried within its vaults, many in deep wells filled with bones which were thought to serve as shock absorbers during earthquakes. This is the largest catacomb site in South America and the second-largest in the world. </a:t>
            </a:r>
            <a:endParaRPr sz="30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591750" y="561900"/>
            <a:ext cx="7960500" cy="4019700"/>
          </a:xfrm>
          <a:prstGeom prst="rect">
            <a:avLst/>
          </a:prstGeom>
          <a:solidFill>
            <a:srgbClr val="9FC5E8"/>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The largest underground ossuary is in Paris. Descend a spiral staircase to the dark catacombs beneath the City of Lights and a sign warns: </a:t>
            </a:r>
            <a:r>
              <a:rPr lang="en" sz="3000" i="1">
                <a:solidFill>
                  <a:schemeClr val="dk1"/>
                </a:solidFill>
                <a:latin typeface="Lato"/>
                <a:ea typeface="Lato"/>
                <a:cs typeface="Lato"/>
                <a:sym typeface="Lato"/>
              </a:rPr>
              <a:t>“Arreste! . . .”</a:t>
            </a:r>
            <a:r>
              <a:rPr lang="en" sz="3000">
                <a:solidFill>
                  <a:schemeClr val="dk1"/>
                </a:solidFill>
                <a:latin typeface="Lato"/>
                <a:ea typeface="Lato"/>
                <a:cs typeface="Lato"/>
                <a:sym typeface="Lato"/>
              </a:rPr>
              <a:t> (“Stop! You are about to enter the empire of the dead”). Millions are believed to be buried in a web of mineshafts, converted to the purpose when the cemeteries were filled. </a:t>
            </a:r>
            <a:endParaRPr sz="30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4" name="Google Shape;94;p19"/>
          <p:cNvSpPr txBox="1">
            <a:spLocks noGrp="1"/>
          </p:cNvSpPr>
          <p:nvPr>
            <p:ph type="body" idx="1"/>
          </p:nvPr>
        </p:nvSpPr>
        <p:spPr>
          <a:xfrm>
            <a:off x="367350" y="318150"/>
            <a:ext cx="8409300" cy="4507200"/>
          </a:xfrm>
          <a:prstGeom prst="rect">
            <a:avLst/>
          </a:prstGeom>
          <a:solidFill>
            <a:srgbClr val="9FC5E8"/>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The Gothic church building in Sedlec, Czechia has a very unimpressive exterior. Inside, things get interesting: its walls are decorated with skulls and bones; there is even a chandelier made from at least one of every bone in the human body. </a:t>
            </a:r>
            <a:endParaRPr sz="3000">
              <a:solidFill>
                <a:schemeClr val="dk1"/>
              </a:solidFill>
              <a:latin typeface="Lato"/>
              <a:ea typeface="Lato"/>
              <a:cs typeface="Lato"/>
              <a:sym typeface="Lato"/>
            </a:endParaRPr>
          </a:p>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In narrow passageways carved from stone beneath the Pechersk Lavra (“Monastery of the Caves”) in Kiev, Ukraine, more than 100 religious and political figures are entombed.</a:t>
            </a:r>
            <a:endParaRPr sz="30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0" name="Google Shape;100;p20"/>
          <p:cNvSpPr txBox="1">
            <a:spLocks noGrp="1"/>
          </p:cNvSpPr>
          <p:nvPr>
            <p:ph type="body" idx="1"/>
          </p:nvPr>
        </p:nvSpPr>
        <p:spPr>
          <a:xfrm>
            <a:off x="705000" y="591300"/>
            <a:ext cx="7734000" cy="3960900"/>
          </a:xfrm>
          <a:prstGeom prst="rect">
            <a:avLst/>
          </a:prstGeom>
          <a:solidFill>
            <a:srgbClr val="9FC5E8"/>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1200"/>
              </a:spcAft>
              <a:buClr>
                <a:schemeClr val="dk1"/>
              </a:buClr>
              <a:buSzPts val="1100"/>
              <a:buFont typeface="Arial"/>
              <a:buNone/>
            </a:pPr>
            <a:r>
              <a:rPr lang="en" sz="3000">
                <a:solidFill>
                  <a:schemeClr val="dk1"/>
                </a:solidFill>
                <a:latin typeface="Lato"/>
                <a:ea typeface="Lato"/>
                <a:cs typeface="Lato"/>
                <a:sym typeface="Lato"/>
              </a:rPr>
              <a:t>Visiting these macabre sites prompted me to think of the day of resurrection, when God will reassemble our bodies and bring them back to glorified life by reuniting them with our souls for eternity with him in heaven. St. John wrote </a:t>
            </a:r>
            <a:r>
              <a:rPr lang="en" sz="3000" i="1">
                <a:solidFill>
                  <a:schemeClr val="dk1"/>
                </a:solidFill>
                <a:latin typeface="Lato"/>
                <a:ea typeface="Lato"/>
                <a:cs typeface="Lato"/>
                <a:sym typeface="Lato"/>
              </a:rPr>
              <a:t>“Blessed are the dead who die in the Lord from now on </a:t>
            </a:r>
            <a:r>
              <a:rPr lang="en" sz="3000">
                <a:solidFill>
                  <a:schemeClr val="dk1"/>
                </a:solidFill>
                <a:latin typeface="Lato"/>
                <a:ea typeface="Lato"/>
                <a:cs typeface="Lato"/>
                <a:sym typeface="Lato"/>
              </a:rPr>
              <a:t>(Revelation 14).” </a:t>
            </a:r>
            <a:endParaRPr sz="30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6" name="Google Shape;106;p21"/>
          <p:cNvSpPr txBox="1">
            <a:spLocks noGrp="1"/>
          </p:cNvSpPr>
          <p:nvPr>
            <p:ph type="body" idx="1"/>
          </p:nvPr>
        </p:nvSpPr>
        <p:spPr>
          <a:xfrm>
            <a:off x="705000" y="591300"/>
            <a:ext cx="7734000" cy="3960900"/>
          </a:xfrm>
          <a:prstGeom prst="rect">
            <a:avLst/>
          </a:prstGeom>
          <a:solidFill>
            <a:srgbClr val="9FC5E8"/>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1200"/>
              </a:spcAft>
              <a:buClr>
                <a:schemeClr val="dk1"/>
              </a:buClr>
              <a:buSzPts val="1100"/>
              <a:buFont typeface="Arial"/>
              <a:buNone/>
            </a:pPr>
            <a:r>
              <a:rPr lang="en" sz="3000">
                <a:solidFill>
                  <a:schemeClr val="dk1"/>
                </a:solidFill>
                <a:latin typeface="Lato"/>
                <a:ea typeface="Lato"/>
                <a:cs typeface="Lato"/>
                <a:sym typeface="Lato"/>
              </a:rPr>
              <a:t>Why? Because of Easter! We say with Job, </a:t>
            </a:r>
            <a:r>
              <a:rPr lang="en" sz="3000" i="1">
                <a:solidFill>
                  <a:schemeClr val="dk1"/>
                </a:solidFill>
                <a:latin typeface="Lato"/>
                <a:ea typeface="Lato"/>
                <a:cs typeface="Lato"/>
                <a:sym typeface="Lato"/>
              </a:rPr>
              <a:t>“I know that my Redeemer lives, and that in the end he will stand upon the earth. And after my skin has been destroyed, yet in my flesh I will see God</a:t>
            </a:r>
            <a:r>
              <a:rPr lang="en" sz="3000">
                <a:solidFill>
                  <a:schemeClr val="dk1"/>
                </a:solidFill>
                <a:latin typeface="Lato"/>
                <a:ea typeface="Lato"/>
                <a:cs typeface="Lato"/>
                <a:sym typeface="Lato"/>
              </a:rPr>
              <a:t> (Job 19).” Again, why? Again, because of Easter! Jesus promises </a:t>
            </a:r>
            <a:r>
              <a:rPr lang="en" sz="3000" i="1">
                <a:solidFill>
                  <a:schemeClr val="dk1"/>
                </a:solidFill>
                <a:latin typeface="Lato"/>
                <a:ea typeface="Lato"/>
                <a:cs typeface="Lato"/>
                <a:sym typeface="Lato"/>
              </a:rPr>
              <a:t>“Because I live, you also will live</a:t>
            </a:r>
            <a:r>
              <a:rPr lang="en" sz="3000">
                <a:solidFill>
                  <a:schemeClr val="dk1"/>
                </a:solidFill>
                <a:latin typeface="Lato"/>
                <a:ea typeface="Lato"/>
                <a:cs typeface="Lato"/>
                <a:sym typeface="Lato"/>
              </a:rPr>
              <a:t> (John 14).”</a:t>
            </a:r>
            <a:endParaRPr sz="32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652</Words>
  <Application>Microsoft Office PowerPoint</Application>
  <PresentationFormat>On-screen Show (16:9)</PresentationFormat>
  <Paragraphs>24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vt:lpstr>
      <vt:lpstr>Lato</vt:lpstr>
      <vt:lpstr>Montserrat SemiBold</vt:lpstr>
      <vt:lpstr>Montserrat Medium</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2025-05-10T02:37:11Z</dcterms:modified>
</cp:coreProperties>
</file>