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F0502020204030203"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Montserrat Medium" panose="00000600000000000000" pitchFamily="2" charset="0"/>
      <p:regular r:id="rId29"/>
      <p:bold r:id="rId30"/>
      <p:italic r:id="rId31"/>
      <p:boldItalic r:id="rId32"/>
    </p:embeddedFont>
    <p:embeddedFont>
      <p:font typeface="Montserrat SemiBold" panose="00000700000000000000" pitchFamily="2" charset="0"/>
      <p:regular r:id="rId33"/>
      <p:bold r:id="rId34"/>
      <p:italic r:id="rId35"/>
      <p:boldItalic r:id="rId36"/>
    </p:embeddedFont>
    <p:embeddedFont>
      <p:font typeface="Waiting for the Sunrise"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1b1e191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1b1e191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46ea0d47a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46ea0d47a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42a1742c4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42a1742c4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5b2f2fcf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d5b2f2fcf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46ea0d47a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46ea0d47a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46ea0d47a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46ea0d47a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46ea0d47a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46ea0d47a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d5b2f2fcf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d5b2f2fcf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46ea0d47a3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46ea0d47a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37851f810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37851f810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d5b2f2fcf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d5b2f2fcf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46ea0d47a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46ea0d47a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d5b2f2fcf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d5b2f2fc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d5b2f2fcf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d5b2f2fc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6ea0d47a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46ea0d47a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6ea0d47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6ea0d47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3b0120b04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3b0120b04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3b0120b04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3b0120b04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t="-1400" b="1400"/>
          <a:stretch/>
        </p:blipFill>
        <p:spPr>
          <a:xfrm>
            <a:off x="-101000" y="-156125"/>
            <a:ext cx="9346002" cy="5591926"/>
          </a:xfrm>
          <a:prstGeom prst="rect">
            <a:avLst/>
          </a:prstGeom>
          <a:noFill/>
          <a:ln>
            <a:noFill/>
          </a:ln>
        </p:spPr>
      </p:pic>
      <p:sp>
        <p:nvSpPr>
          <p:cNvPr id="57" name="Google Shape;57;p13"/>
          <p:cNvSpPr/>
          <p:nvPr/>
        </p:nvSpPr>
        <p:spPr>
          <a:xfrm rot="-856172">
            <a:off x="325587" y="450496"/>
            <a:ext cx="2644800" cy="696471"/>
          </a:xfrm>
          <a:prstGeom prst="wedgeRoundRectCallout">
            <a:avLst>
              <a:gd name="adj1" fmla="val -10463"/>
              <a:gd name="adj2" fmla="val 96768"/>
              <a:gd name="adj3" fmla="val 0"/>
            </a:avLst>
          </a:prstGeom>
          <a:solidFill>
            <a:srgbClr val="9FC5E8"/>
          </a:solidFill>
          <a:ln w="38100" cap="flat" cmpd="sng">
            <a:solidFill>
              <a:schemeClr val="lt1"/>
            </a:solidFill>
            <a:prstDash val="solid"/>
            <a:round/>
            <a:headEnd type="none" w="sm" len="sm"/>
            <a:tailEnd type="none" w="sm" len="sm"/>
          </a:ln>
          <a:effectLst>
            <a:outerShdw blurRad="314325" dist="161925" dir="8340000" algn="bl" rotWithShape="0">
              <a:srgbClr val="000000">
                <a:alpha val="68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600">
                <a:solidFill>
                  <a:schemeClr val="lt1"/>
                </a:solidFill>
                <a:latin typeface="Waiting for the Sunrise"/>
                <a:ea typeface="Waiting for the Sunrise"/>
                <a:cs typeface="Waiting for the Sunrise"/>
                <a:sym typeface="Waiting for the Sunrise"/>
              </a:rPr>
              <a:t>Let’s Talk About…</a:t>
            </a:r>
            <a:endParaRPr sz="1600">
              <a:latin typeface="Waiting for the Sunrise"/>
              <a:ea typeface="Waiting for the Sunrise"/>
              <a:cs typeface="Waiting for the Sunrise"/>
              <a:sym typeface="Waiting for the Sunrise"/>
            </a:endParaRPr>
          </a:p>
        </p:txBody>
      </p:sp>
      <p:sp>
        <p:nvSpPr>
          <p:cNvPr id="58" name="Google Shape;58;p13"/>
          <p:cNvSpPr/>
          <p:nvPr/>
        </p:nvSpPr>
        <p:spPr>
          <a:xfrm>
            <a:off x="5009300" y="3999325"/>
            <a:ext cx="2734800" cy="502500"/>
          </a:xfrm>
          <a:prstGeom prst="roundRect">
            <a:avLst>
              <a:gd name="adj" fmla="val 16667"/>
            </a:avLst>
          </a:prstGeom>
          <a:solidFill>
            <a:srgbClr val="9FC5E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Waiting for the Sunrise"/>
                <a:ea typeface="Waiting for the Sunrise"/>
                <a:cs typeface="Waiting for the Sunrise"/>
                <a:sym typeface="Waiting for the Sunrise"/>
              </a:rPr>
              <a:t>An Online Bible Study</a:t>
            </a:r>
            <a:endParaRPr sz="2300">
              <a:solidFill>
                <a:schemeClr val="lt1"/>
              </a:solidFill>
              <a:latin typeface="Waiting for the Sunrise"/>
              <a:ea typeface="Waiting for the Sunrise"/>
              <a:cs typeface="Waiting for the Sunrise"/>
              <a:sym typeface="Waiting for the Sunris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3" name="Google Shape;113;p22"/>
          <p:cNvSpPr txBox="1">
            <a:spLocks noGrp="1"/>
          </p:cNvSpPr>
          <p:nvPr>
            <p:ph type="body" idx="1"/>
          </p:nvPr>
        </p:nvSpPr>
        <p:spPr>
          <a:xfrm>
            <a:off x="150300" y="164675"/>
            <a:ext cx="8843400" cy="2754600"/>
          </a:xfrm>
          <a:prstGeom prst="rect">
            <a:avLst/>
          </a:prstGeom>
          <a:solidFill>
            <a:srgbClr val="3C78D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1200"/>
              </a:spcAft>
              <a:buNone/>
            </a:pPr>
            <a:r>
              <a:rPr lang="en" sz="2800" i="1">
                <a:solidFill>
                  <a:schemeClr val="dk1"/>
                </a:solidFill>
                <a:latin typeface="Montserrat"/>
                <a:ea typeface="Montserrat"/>
                <a:cs typeface="Montserrat"/>
                <a:sym typeface="Montserrat"/>
              </a:rPr>
              <a:t>“It is </a:t>
            </a:r>
            <a:r>
              <a:rPr lang="en" sz="2800" i="1" u="sng">
                <a:solidFill>
                  <a:schemeClr val="dk1"/>
                </a:solidFill>
                <a:latin typeface="Montserrat"/>
                <a:ea typeface="Montserrat"/>
                <a:cs typeface="Montserrat"/>
                <a:sym typeface="Montserrat"/>
              </a:rPr>
              <a:t>by</a:t>
            </a:r>
            <a:r>
              <a:rPr lang="en" sz="2800" i="1">
                <a:solidFill>
                  <a:schemeClr val="dk1"/>
                </a:solidFill>
                <a:latin typeface="Montserrat"/>
                <a:ea typeface="Montserrat"/>
                <a:cs typeface="Montserrat"/>
                <a:sym typeface="Montserrat"/>
              </a:rPr>
              <a:t> grace you have been saved</a:t>
            </a:r>
            <a:r>
              <a:rPr lang="en" sz="2800">
                <a:solidFill>
                  <a:schemeClr val="dk1"/>
                </a:solidFill>
                <a:latin typeface="Montserrat"/>
                <a:ea typeface="Montserrat"/>
                <a:cs typeface="Montserrat"/>
                <a:sym typeface="Montserrat"/>
              </a:rPr>
              <a:t> (objective or universal justification, accomplished </a:t>
            </a:r>
            <a:r>
              <a:rPr lang="en" sz="2800" u="sng">
                <a:solidFill>
                  <a:schemeClr val="dk1"/>
                </a:solidFill>
                <a:latin typeface="Montserrat"/>
                <a:ea typeface="Montserrat"/>
                <a:cs typeface="Montserrat"/>
                <a:sym typeface="Montserrat"/>
              </a:rPr>
              <a:t>by</a:t>
            </a:r>
            <a:r>
              <a:rPr lang="en" sz="2800">
                <a:solidFill>
                  <a:schemeClr val="dk1"/>
                </a:solidFill>
                <a:latin typeface="Montserrat"/>
                <a:ea typeface="Montserrat"/>
                <a:cs typeface="Montserrat"/>
                <a:sym typeface="Montserrat"/>
              </a:rPr>
              <a:t> God in Christ), </a:t>
            </a:r>
            <a:r>
              <a:rPr lang="en" sz="2800" i="1" u="sng">
                <a:solidFill>
                  <a:schemeClr val="dk1"/>
                </a:solidFill>
                <a:latin typeface="Montserrat"/>
                <a:ea typeface="Montserrat"/>
                <a:cs typeface="Montserrat"/>
                <a:sym typeface="Montserrat"/>
              </a:rPr>
              <a:t>through</a:t>
            </a:r>
            <a:r>
              <a:rPr lang="en" sz="2800" i="1">
                <a:solidFill>
                  <a:schemeClr val="dk1"/>
                </a:solidFill>
                <a:latin typeface="Montserrat"/>
                <a:ea typeface="Montserrat"/>
                <a:cs typeface="Montserrat"/>
                <a:sym typeface="Montserrat"/>
              </a:rPr>
              <a:t> faith</a:t>
            </a:r>
            <a:r>
              <a:rPr lang="en" sz="2800">
                <a:solidFill>
                  <a:schemeClr val="dk1"/>
                </a:solidFill>
                <a:latin typeface="Montserrat"/>
                <a:ea typeface="Montserrat"/>
                <a:cs typeface="Montserrat"/>
                <a:sym typeface="Montserrat"/>
              </a:rPr>
              <a:t> (subjective   or personal justification, received </a:t>
            </a:r>
            <a:r>
              <a:rPr lang="en" sz="2800" u="sng">
                <a:solidFill>
                  <a:schemeClr val="dk1"/>
                </a:solidFill>
                <a:latin typeface="Montserrat"/>
                <a:ea typeface="Montserrat"/>
                <a:cs typeface="Montserrat"/>
                <a:sym typeface="Montserrat"/>
              </a:rPr>
              <a:t>through</a:t>
            </a:r>
            <a:r>
              <a:rPr lang="en" sz="2800">
                <a:solidFill>
                  <a:schemeClr val="dk1"/>
                </a:solidFill>
                <a:latin typeface="Montserrat"/>
                <a:ea typeface="Montserrat"/>
                <a:cs typeface="Montserrat"/>
                <a:sym typeface="Montserrat"/>
              </a:rPr>
              <a:t> faith in God’s promise) . . . (Ephesians 2).”</a:t>
            </a:r>
            <a:endParaRPr sz="2800">
              <a:solidFill>
                <a:schemeClr val="dk1"/>
              </a:solidFill>
              <a:latin typeface="Montserrat"/>
              <a:ea typeface="Montserrat"/>
              <a:cs typeface="Montserrat"/>
              <a:sym typeface="Montserrat"/>
            </a:endParaRPr>
          </a:p>
        </p:txBody>
      </p:sp>
      <p:sp>
        <p:nvSpPr>
          <p:cNvPr id="114" name="Google Shape;114;p22"/>
          <p:cNvSpPr txBox="1">
            <a:spLocks noGrp="1"/>
          </p:cNvSpPr>
          <p:nvPr>
            <p:ph type="body" idx="2"/>
          </p:nvPr>
        </p:nvSpPr>
        <p:spPr>
          <a:xfrm>
            <a:off x="237150" y="3254000"/>
            <a:ext cx="8669700" cy="1636200"/>
          </a:xfrm>
          <a:prstGeom prst="rect">
            <a:avLst/>
          </a:prstGeom>
          <a:solidFill>
            <a:srgbClr val="FDAE3C"/>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200"/>
              </a:spcBef>
              <a:spcAft>
                <a:spcPts val="1200"/>
              </a:spcAft>
              <a:buNone/>
            </a:pPr>
            <a:r>
              <a:rPr lang="en" sz="3400">
                <a:solidFill>
                  <a:schemeClr val="dk1"/>
                </a:solidFill>
                <a:latin typeface="Montserrat SemiBold"/>
                <a:ea typeface="Montserrat SemiBold"/>
                <a:cs typeface="Montserrat SemiBold"/>
                <a:sym typeface="Montserrat SemiBold"/>
              </a:rPr>
              <a:t>What will we commit to doing so that others may have this comfort also?</a:t>
            </a:r>
            <a:endParaRPr sz="34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p:nvPr/>
        </p:nvSpPr>
        <p:spPr>
          <a:xfrm>
            <a:off x="170700" y="511586"/>
            <a:ext cx="4401300" cy="4120328"/>
          </a:xfrm>
          <a:prstGeom prst="rect">
            <a:avLst/>
          </a:prstGeom>
          <a:solidFill>
            <a:srgbClr val="DE520C"/>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4100">
                <a:solidFill>
                  <a:schemeClr val="dk1"/>
                </a:solidFill>
                <a:latin typeface="Montserrat SemiBold"/>
                <a:ea typeface="Montserrat SemiBold"/>
                <a:cs typeface="Montserrat SemiBold"/>
                <a:sym typeface="Montserrat SemiBold"/>
              </a:rPr>
              <a:t>Is mission work something that is only done in foreign countries? </a:t>
            </a:r>
            <a:endParaRPr sz="4100">
              <a:solidFill>
                <a:schemeClr val="dk1"/>
              </a:solidFill>
              <a:latin typeface="Montserrat SemiBold"/>
              <a:ea typeface="Montserrat SemiBold"/>
              <a:cs typeface="Montserrat SemiBold"/>
              <a:sym typeface="Montserrat SemiBold"/>
            </a:endParaRPr>
          </a:p>
        </p:txBody>
      </p:sp>
      <p:sp>
        <p:nvSpPr>
          <p:cNvPr id="120" name="Google Shape;120;p23"/>
          <p:cNvSpPr txBox="1"/>
          <p:nvPr/>
        </p:nvSpPr>
        <p:spPr>
          <a:xfrm>
            <a:off x="4849425" y="555828"/>
            <a:ext cx="4124100" cy="4031843"/>
          </a:xfrm>
          <a:prstGeom prst="rect">
            <a:avLst/>
          </a:prstGeom>
          <a:solidFill>
            <a:srgbClr val="FDAE3C"/>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4000">
                <a:solidFill>
                  <a:schemeClr val="dk1"/>
                </a:solidFill>
                <a:latin typeface="Montserrat SemiBold"/>
                <a:ea typeface="Montserrat SemiBold"/>
                <a:cs typeface="Montserrat SemiBold"/>
                <a:sym typeface="Montserrat SemiBold"/>
              </a:rPr>
              <a:t>Are there examples of such work among our congregation? </a:t>
            </a:r>
            <a:endParaRPr sz="4000">
              <a:solidFill>
                <a:schemeClr val="dk1"/>
              </a:solidFill>
              <a:latin typeface="Montserrat SemiBold"/>
              <a:ea typeface="Montserrat SemiBold"/>
              <a:cs typeface="Montserrat SemiBold"/>
              <a:sym typeface="Montserrat SemiBold"/>
            </a:endParaRPr>
          </a:p>
        </p:txBody>
      </p:sp>
      <p:sp>
        <p:nvSpPr>
          <p:cNvPr id="121" name="Google Shape;121;p23"/>
          <p:cNvSpPr/>
          <p:nvPr/>
        </p:nvSpPr>
        <p:spPr>
          <a:xfrm rot="1674">
            <a:off x="4403820" y="2307444"/>
            <a:ext cx="616200" cy="528600"/>
          </a:xfrm>
          <a:prstGeom prst="rightArrow">
            <a:avLst>
              <a:gd name="adj1" fmla="val 50000"/>
              <a:gd name="adj2" fmla="val 50000"/>
            </a:avLst>
          </a:prstGeom>
          <a:solidFill>
            <a:schemeClr val="dk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7" name="Google Shape;127;p24"/>
          <p:cNvSpPr txBox="1"/>
          <p:nvPr/>
        </p:nvSpPr>
        <p:spPr>
          <a:xfrm>
            <a:off x="5143925" y="282900"/>
            <a:ext cx="3807000" cy="4577700"/>
          </a:xfrm>
          <a:prstGeom prst="rect">
            <a:avLst/>
          </a:prstGeom>
          <a:solidFill>
            <a:srgbClr val="3C78D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Clr>
                <a:schemeClr val="dk1"/>
              </a:buClr>
              <a:buSzPts val="1100"/>
              <a:buFont typeface="Arial"/>
              <a:buNone/>
            </a:pPr>
            <a:r>
              <a:rPr lang="en" sz="2800" dirty="0">
                <a:solidFill>
                  <a:schemeClr val="dk1"/>
                </a:solidFill>
                <a:latin typeface="Lato"/>
                <a:ea typeface="Lato"/>
                <a:cs typeface="Lato"/>
                <a:sym typeface="Lato"/>
              </a:rPr>
              <a:t>The Wartburg Castle was a shelter for Martin Luther when the enemies of the Reformation sought to stifle his efforts to re-awaken the Church to the Gospel of Jesus Christ.</a:t>
            </a:r>
            <a:endParaRPr sz="2800" dirty="0">
              <a:solidFill>
                <a:schemeClr val="dk1"/>
              </a:solidFill>
              <a:latin typeface="Lato"/>
              <a:ea typeface="Lato"/>
              <a:cs typeface="Lato"/>
              <a:sym typeface="Lato"/>
            </a:endParaRPr>
          </a:p>
        </p:txBody>
      </p:sp>
      <p:pic>
        <p:nvPicPr>
          <p:cNvPr id="128" name="Google Shape;128;p24"/>
          <p:cNvPicPr preferRelativeResize="0"/>
          <p:nvPr/>
        </p:nvPicPr>
        <p:blipFill>
          <a:blip r:embed="rId3">
            <a:alphaModFix/>
          </a:blip>
          <a:stretch>
            <a:fillRect/>
          </a:stretch>
        </p:blipFill>
        <p:spPr>
          <a:xfrm>
            <a:off x="140000" y="751375"/>
            <a:ext cx="4851525" cy="3640761"/>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4" name="Google Shape;134;p25"/>
          <p:cNvSpPr txBox="1"/>
          <p:nvPr/>
        </p:nvSpPr>
        <p:spPr>
          <a:xfrm>
            <a:off x="4504175" y="546390"/>
            <a:ext cx="4441800" cy="3816383"/>
          </a:xfrm>
          <a:prstGeom prst="rect">
            <a:avLst/>
          </a:prstGeom>
          <a:solidFill>
            <a:srgbClr val="3C78D8"/>
          </a:solid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 sz="2500" dirty="0">
                <a:solidFill>
                  <a:schemeClr val="dk1"/>
                </a:solidFill>
                <a:latin typeface="Lato"/>
                <a:ea typeface="Lato"/>
                <a:cs typeface="Lato"/>
                <a:sym typeface="Lato"/>
              </a:rPr>
              <a:t>Just think how the truths of the Lutheran Reformation have been spread by pastors, churchmen, and missionaries from Germany in Luther’s day to mission fields world-wide and even to our communities and our lives today.</a:t>
            </a:r>
            <a:endParaRPr sz="2500" dirty="0">
              <a:solidFill>
                <a:schemeClr val="dk1"/>
              </a:solidFill>
              <a:latin typeface="Lato"/>
              <a:ea typeface="Lato"/>
              <a:cs typeface="Lato"/>
              <a:sym typeface="Lato"/>
            </a:endParaRPr>
          </a:p>
        </p:txBody>
      </p:sp>
      <p:pic>
        <p:nvPicPr>
          <p:cNvPr id="135" name="Google Shape;135;p25"/>
          <p:cNvPicPr preferRelativeResize="0"/>
          <p:nvPr/>
        </p:nvPicPr>
        <p:blipFill>
          <a:blip r:embed="rId3">
            <a:alphaModFix/>
          </a:blip>
          <a:stretch>
            <a:fillRect/>
          </a:stretch>
        </p:blipFill>
        <p:spPr>
          <a:xfrm>
            <a:off x="127600" y="936300"/>
            <a:ext cx="4192475" cy="3239425"/>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p:nvPr/>
        </p:nvSpPr>
        <p:spPr>
          <a:xfrm rot="5400000">
            <a:off x="6398700" y="3142425"/>
            <a:ext cx="347100" cy="1908600"/>
          </a:xfrm>
          <a:prstGeom prst="rect">
            <a:avLst/>
          </a:prstGeom>
          <a:solidFill>
            <a:srgbClr val="6D9EE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41" name="Google Shape;141;p26"/>
          <p:cNvSpPr txBox="1"/>
          <p:nvPr/>
        </p:nvSpPr>
        <p:spPr>
          <a:xfrm>
            <a:off x="1228650" y="909772"/>
            <a:ext cx="6686700" cy="3323957"/>
          </a:xfrm>
          <a:prstGeom prst="rect">
            <a:avLst/>
          </a:prstGeom>
          <a:solidFill>
            <a:srgbClr val="DE520C"/>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4000">
                <a:solidFill>
                  <a:schemeClr val="dk1"/>
                </a:solidFill>
                <a:latin typeface="Montserrat SemiBold"/>
                <a:ea typeface="Montserrat SemiBold"/>
                <a:cs typeface="Montserrat SemiBold"/>
                <a:sym typeface="Montserrat SemiBold"/>
              </a:rPr>
              <a:t>What does it mean to me that Reformation truths are part of my own life? </a:t>
            </a:r>
            <a:endParaRPr sz="40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p:nvPr/>
        </p:nvSpPr>
        <p:spPr>
          <a:xfrm>
            <a:off x="474375" y="2435975"/>
            <a:ext cx="347100" cy="1908600"/>
          </a:xfrm>
          <a:prstGeom prst="rect">
            <a:avLst/>
          </a:prstGeom>
          <a:solidFill>
            <a:srgbClr val="DE520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47" name="Google Shape;147;p27"/>
          <p:cNvSpPr txBox="1"/>
          <p:nvPr/>
        </p:nvSpPr>
        <p:spPr>
          <a:xfrm>
            <a:off x="700500" y="334615"/>
            <a:ext cx="7743000" cy="4474271"/>
          </a:xfrm>
          <a:prstGeom prst="rect">
            <a:avLst/>
          </a:prstGeom>
          <a:solidFill>
            <a:srgbClr val="FDAE3C"/>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4500">
                <a:solidFill>
                  <a:schemeClr val="dk1"/>
                </a:solidFill>
                <a:latin typeface="Montserrat SemiBold"/>
                <a:ea typeface="Montserrat SemiBold"/>
                <a:cs typeface="Montserrat SemiBold"/>
                <a:sym typeface="Montserrat SemiBold"/>
              </a:rPr>
              <a:t>How might my life (now and in eternity) be very different if I had not learned the truth about salvation in Christ?</a:t>
            </a:r>
            <a:endParaRPr sz="45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3" name="Google Shape;153;p28"/>
          <p:cNvSpPr txBox="1"/>
          <p:nvPr/>
        </p:nvSpPr>
        <p:spPr>
          <a:xfrm>
            <a:off x="8344550" y="514900"/>
            <a:ext cx="347100" cy="1908600"/>
          </a:xfrm>
          <a:prstGeom prst="rect">
            <a:avLst/>
          </a:prstGeom>
          <a:solidFill>
            <a:srgbClr val="FDAE3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54" name="Google Shape;154;p28"/>
          <p:cNvSpPr txBox="1">
            <a:spLocks noGrp="1"/>
          </p:cNvSpPr>
          <p:nvPr>
            <p:ph type="body" idx="1"/>
          </p:nvPr>
        </p:nvSpPr>
        <p:spPr>
          <a:xfrm>
            <a:off x="655500" y="361650"/>
            <a:ext cx="7833000" cy="4420200"/>
          </a:xfrm>
          <a:prstGeom prst="rect">
            <a:avLst/>
          </a:prstGeom>
          <a:solidFill>
            <a:srgbClr val="3C78D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1200"/>
              </a:spcAft>
              <a:buNone/>
            </a:pPr>
            <a:r>
              <a:rPr lang="en" sz="3500">
                <a:solidFill>
                  <a:schemeClr val="dk1"/>
                </a:solidFill>
                <a:latin typeface="Montserrat Medium"/>
                <a:ea typeface="Montserrat Medium"/>
                <a:cs typeface="Montserrat Medium"/>
                <a:sym typeface="Montserrat Medium"/>
              </a:rPr>
              <a:t>My congregation celebrates the Reformation each October. That’s good. Why can this not be the only time when we stop to appreciate the central precepts of our faith (sola gratia, sola fide, sola Scriptura)? </a:t>
            </a:r>
            <a:endParaRPr sz="3500">
              <a:latin typeface="Montserrat Medium"/>
              <a:ea typeface="Montserrat Medium"/>
              <a:cs typeface="Montserrat Medium"/>
              <a:sym typeface="Montserrat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0" name="Google Shape;160;p29"/>
          <p:cNvSpPr txBox="1"/>
          <p:nvPr/>
        </p:nvSpPr>
        <p:spPr>
          <a:xfrm rot="-5400000">
            <a:off x="6981225" y="-464200"/>
            <a:ext cx="347100" cy="1908600"/>
          </a:xfrm>
          <a:prstGeom prst="rect">
            <a:avLst/>
          </a:prstGeom>
          <a:solidFill>
            <a:srgbClr val="3C78D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61" name="Google Shape;161;p29"/>
          <p:cNvSpPr txBox="1">
            <a:spLocks noGrp="1"/>
          </p:cNvSpPr>
          <p:nvPr>
            <p:ph type="body" idx="2"/>
          </p:nvPr>
        </p:nvSpPr>
        <p:spPr>
          <a:xfrm>
            <a:off x="530700" y="491850"/>
            <a:ext cx="8082600" cy="4159800"/>
          </a:xfrm>
          <a:prstGeom prst="rect">
            <a:avLst/>
          </a:prstGeom>
          <a:solidFill>
            <a:srgbClr val="FDAE3C"/>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200"/>
              </a:spcBef>
              <a:spcAft>
                <a:spcPts val="1200"/>
              </a:spcAft>
              <a:buNone/>
            </a:pPr>
            <a:r>
              <a:rPr lang="en" sz="4500">
                <a:solidFill>
                  <a:schemeClr val="dk1"/>
                </a:solidFill>
                <a:latin typeface="Montserrat SemiBold"/>
                <a:ea typeface="Montserrat SemiBold"/>
                <a:cs typeface="Montserrat SemiBold"/>
                <a:sym typeface="Montserrat SemiBold"/>
              </a:rPr>
              <a:t>How can we incorporate “grace alone, faith alone, Scripture alone” into our church-life more regularly?</a:t>
            </a:r>
            <a:endParaRPr sz="45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7" name="Google Shape;167;p30"/>
          <p:cNvSpPr txBox="1"/>
          <p:nvPr/>
        </p:nvSpPr>
        <p:spPr>
          <a:xfrm>
            <a:off x="150075" y="158400"/>
            <a:ext cx="8791800" cy="2955300"/>
          </a:xfrm>
          <a:prstGeom prst="rect">
            <a:avLst/>
          </a:prstGeom>
          <a:solidFill>
            <a:srgbClr val="FDAE3C"/>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n" sz="3000">
                <a:solidFill>
                  <a:schemeClr val="dk1"/>
                </a:solidFill>
                <a:latin typeface="Montserrat"/>
                <a:ea typeface="Montserrat"/>
                <a:cs typeface="Montserrat"/>
                <a:sym typeface="Montserrat"/>
              </a:rPr>
              <a:t>Luther wrote, “Nothing more is required for justification than to hear of Jesus Christ and to believe on Him as our Savior (SL 12, 208).” Through faith sinners possess personally the blessings Christ won for all with his life, death and resurrection.</a:t>
            </a:r>
            <a:endParaRPr sz="3000">
              <a:solidFill>
                <a:schemeClr val="dk2"/>
              </a:solidFill>
              <a:latin typeface="Montserrat"/>
              <a:ea typeface="Montserrat"/>
              <a:cs typeface="Montserrat"/>
              <a:sym typeface="Montserrat"/>
            </a:endParaRPr>
          </a:p>
        </p:txBody>
      </p:sp>
      <p:sp>
        <p:nvSpPr>
          <p:cNvPr id="168" name="Google Shape;168;p30"/>
          <p:cNvSpPr txBox="1"/>
          <p:nvPr/>
        </p:nvSpPr>
        <p:spPr>
          <a:xfrm>
            <a:off x="689025" y="3383900"/>
            <a:ext cx="7713900" cy="1477500"/>
          </a:xfrm>
          <a:prstGeom prst="rect">
            <a:avLst/>
          </a:prstGeom>
          <a:solidFill>
            <a:srgbClr val="DE520C"/>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200">
                <a:solidFill>
                  <a:schemeClr val="dk1"/>
                </a:solidFill>
                <a:latin typeface="Montserrat SemiBold"/>
                <a:ea typeface="Montserrat SemiBold"/>
                <a:cs typeface="Montserrat SemiBold"/>
                <a:sym typeface="Montserrat SemiBold"/>
              </a:rPr>
              <a:t>How do we celebrate the Gospel every day?</a:t>
            </a:r>
            <a:endParaRPr sz="42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556800" y="595350"/>
            <a:ext cx="8030400" cy="3952800"/>
          </a:xfrm>
          <a:prstGeom prst="rect">
            <a:avLst/>
          </a:prstGeom>
          <a:solidFill>
            <a:srgbClr val="F0AC4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605"/>
              <a:buFont typeface="Arial"/>
              <a:buNone/>
            </a:pPr>
            <a:r>
              <a:rPr lang="en" sz="9130">
                <a:solidFill>
                  <a:schemeClr val="dk1"/>
                </a:solidFill>
                <a:latin typeface="Montserrat"/>
                <a:ea typeface="Montserrat"/>
                <a:cs typeface="Montserrat"/>
                <a:sym typeface="Montserrat"/>
              </a:rPr>
              <a:t>The World Wide Harvest</a:t>
            </a:r>
            <a:endParaRPr sz="594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p:cNvPicPr preferRelativeResize="0"/>
          <p:nvPr/>
        </p:nvPicPr>
        <p:blipFill>
          <a:blip r:embed="rId3">
            <a:alphaModFix/>
          </a:blip>
          <a:stretch>
            <a:fillRect/>
          </a:stretch>
        </p:blipFill>
        <p:spPr>
          <a:xfrm>
            <a:off x="1438787" y="223300"/>
            <a:ext cx="6266425" cy="4696900"/>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body" idx="1"/>
          </p:nvPr>
        </p:nvSpPr>
        <p:spPr>
          <a:xfrm>
            <a:off x="3957075" y="360150"/>
            <a:ext cx="5064600" cy="4423200"/>
          </a:xfrm>
          <a:prstGeom prst="rect">
            <a:avLst/>
          </a:prstGeom>
          <a:solidFill>
            <a:srgbClr val="FDAE3C"/>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00000"/>
              </a:lnSpc>
              <a:spcBef>
                <a:spcPts val="1200"/>
              </a:spcBef>
              <a:spcAft>
                <a:spcPts val="0"/>
              </a:spcAft>
              <a:buClr>
                <a:schemeClr val="dk1"/>
              </a:buClr>
              <a:buSzPts val="1100"/>
              <a:buFont typeface="Arial"/>
              <a:buNone/>
            </a:pPr>
            <a:r>
              <a:rPr lang="en" sz="2700">
                <a:solidFill>
                  <a:schemeClr val="dk1"/>
                </a:solidFill>
                <a:latin typeface="Lato"/>
                <a:ea typeface="Lato"/>
                <a:cs typeface="Lato"/>
                <a:sym typeface="Lato"/>
              </a:rPr>
              <a:t>Did you know that the churches we support as “world missions” conduct Gospel ministry in places they consider their own fields</a:t>
            </a:r>
            <a:r>
              <a:rPr lang="en" sz="2700" i="1">
                <a:solidFill>
                  <a:schemeClr val="dk1"/>
                </a:solidFill>
                <a:latin typeface="Lato"/>
                <a:ea typeface="Lato"/>
                <a:cs typeface="Lato"/>
                <a:sym typeface="Lato"/>
              </a:rPr>
              <a:t> “ripe for harvest </a:t>
            </a:r>
            <a:r>
              <a:rPr lang="en" sz="2700">
                <a:solidFill>
                  <a:schemeClr val="dk1"/>
                </a:solidFill>
                <a:latin typeface="Lato"/>
                <a:ea typeface="Lato"/>
                <a:cs typeface="Lato"/>
                <a:sym typeface="Lato"/>
              </a:rPr>
              <a:t>(John 4)?” It is true! In India, the Lutheran Mission of Salvation-India conducts ministry among people they call “tribals” in remote communities.</a:t>
            </a:r>
            <a:endParaRPr sz="2700">
              <a:solidFill>
                <a:schemeClr val="dk1"/>
              </a:solidFill>
              <a:latin typeface="Lato"/>
              <a:ea typeface="Lato"/>
              <a:cs typeface="Lato"/>
              <a:sym typeface="Lato"/>
            </a:endParaRPr>
          </a:p>
        </p:txBody>
      </p:sp>
      <p:pic>
        <p:nvPicPr>
          <p:cNvPr id="76" name="Google Shape;76;p16"/>
          <p:cNvPicPr preferRelativeResize="0"/>
          <p:nvPr/>
        </p:nvPicPr>
        <p:blipFill>
          <a:blip r:embed="rId3">
            <a:alphaModFix/>
          </a:blip>
          <a:stretch>
            <a:fillRect/>
          </a:stretch>
        </p:blipFill>
        <p:spPr>
          <a:xfrm>
            <a:off x="127625" y="1208975"/>
            <a:ext cx="3719950" cy="2788225"/>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2" name="Google Shape;82;p17"/>
          <p:cNvSpPr txBox="1">
            <a:spLocks noGrp="1"/>
          </p:cNvSpPr>
          <p:nvPr>
            <p:ph type="body" idx="1"/>
          </p:nvPr>
        </p:nvSpPr>
        <p:spPr>
          <a:xfrm>
            <a:off x="651150" y="713200"/>
            <a:ext cx="7841700" cy="3445500"/>
          </a:xfrm>
          <a:prstGeom prst="rect">
            <a:avLst/>
          </a:prstGeom>
          <a:solidFill>
            <a:srgbClr val="FDAE3C"/>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200"/>
              </a:spcBef>
              <a:spcAft>
                <a:spcPts val="1200"/>
              </a:spcAft>
              <a:buClr>
                <a:schemeClr val="dk1"/>
              </a:buClr>
              <a:buSzPts val="1100"/>
              <a:buFont typeface="Arial"/>
              <a:buNone/>
            </a:pPr>
            <a:r>
              <a:rPr lang="en" sz="3000">
                <a:solidFill>
                  <a:schemeClr val="dk1"/>
                </a:solidFill>
                <a:latin typeface="Lato"/>
                <a:ea typeface="Lato"/>
                <a:cs typeface="Lato"/>
                <a:sym typeface="Lato"/>
              </a:rPr>
              <a:t>In Peru, professors from the Lima seminary trained evangelists to bring the Christian doctrine to native communities in thatch-roof rainforest villages. In South Korea, pastors are learning to seek and minister to ethnic Koreans of Chinese citizenship. </a:t>
            </a:r>
            <a:endParaRPr sz="30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8" name="Google Shape;88;p18"/>
          <p:cNvSpPr txBox="1">
            <a:spLocks noGrp="1"/>
          </p:cNvSpPr>
          <p:nvPr>
            <p:ph type="body" idx="1"/>
          </p:nvPr>
        </p:nvSpPr>
        <p:spPr>
          <a:xfrm>
            <a:off x="403350" y="253050"/>
            <a:ext cx="8337300" cy="4637400"/>
          </a:xfrm>
          <a:prstGeom prst="rect">
            <a:avLst/>
          </a:prstGeom>
          <a:solidFill>
            <a:srgbClr val="FDAE3C"/>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0"/>
              </a:spcAft>
              <a:buClr>
                <a:schemeClr val="dk1"/>
              </a:buClr>
              <a:buSzPts val="1100"/>
              <a:buFont typeface="Arial"/>
              <a:buNone/>
            </a:pPr>
            <a:r>
              <a:rPr lang="en" sz="2800" dirty="0">
                <a:solidFill>
                  <a:schemeClr val="dk1"/>
                </a:solidFill>
                <a:latin typeface="Lato"/>
                <a:ea typeface="Lato"/>
                <a:cs typeface="Lato"/>
                <a:sym typeface="Lato"/>
              </a:rPr>
              <a:t>Some people and places in the world may seem strange to us, but because the churches we support also “</a:t>
            </a:r>
            <a:r>
              <a:rPr lang="en" sz="2800" i="1" dirty="0">
                <a:solidFill>
                  <a:schemeClr val="dk1"/>
                </a:solidFill>
                <a:latin typeface="Lato"/>
                <a:ea typeface="Lato"/>
                <a:cs typeface="Lato"/>
                <a:sym typeface="Lato"/>
              </a:rPr>
              <a:t>send out workers into his harvest field </a:t>
            </a:r>
            <a:r>
              <a:rPr lang="en" sz="2800" dirty="0">
                <a:solidFill>
                  <a:schemeClr val="dk1"/>
                </a:solidFill>
                <a:latin typeface="Lato"/>
                <a:ea typeface="Lato"/>
                <a:cs typeface="Lato"/>
                <a:sym typeface="Lato"/>
              </a:rPr>
              <a:t>(Matthew 9),” God has extended his kingdom in surprising fashion as the faith-creating Gospel is shared with others. </a:t>
            </a:r>
            <a:endParaRPr sz="2800" dirty="0">
              <a:solidFill>
                <a:schemeClr val="dk1"/>
              </a:solidFill>
              <a:latin typeface="Lato"/>
              <a:ea typeface="Lato"/>
              <a:cs typeface="Lato"/>
              <a:sym typeface="Lato"/>
            </a:endParaRPr>
          </a:p>
          <a:p>
            <a:pPr marL="0" lvl="0" indent="0" algn="just" rtl="0">
              <a:spcBef>
                <a:spcPts val="1200"/>
              </a:spcBef>
              <a:spcAft>
                <a:spcPts val="0"/>
              </a:spcAft>
              <a:buClr>
                <a:schemeClr val="dk1"/>
              </a:buClr>
              <a:buSzPts val="1100"/>
              <a:buFont typeface="Arial"/>
              <a:buNone/>
            </a:pPr>
            <a:r>
              <a:rPr lang="en" sz="2800" dirty="0">
                <a:solidFill>
                  <a:schemeClr val="dk1"/>
                </a:solidFill>
                <a:latin typeface="Lato"/>
                <a:ea typeface="Lato"/>
                <a:cs typeface="Lato"/>
                <a:sym typeface="Lato"/>
              </a:rPr>
              <a:t>Maybe it is surprising that Lutheran theology and the blessing of its clear Gospel message has come even into our own lives!</a:t>
            </a:r>
            <a:endParaRPr sz="2800" dirty="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4" name="Google Shape;94;p19"/>
          <p:cNvSpPr txBox="1">
            <a:spLocks noGrp="1"/>
          </p:cNvSpPr>
          <p:nvPr>
            <p:ph type="body" idx="1"/>
          </p:nvPr>
        </p:nvSpPr>
        <p:spPr>
          <a:xfrm>
            <a:off x="229050" y="202950"/>
            <a:ext cx="8685900" cy="4737600"/>
          </a:xfrm>
          <a:prstGeom prst="rect">
            <a:avLst/>
          </a:prstGeom>
          <a:solidFill>
            <a:srgbClr val="FDAE3C"/>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1200"/>
              </a:spcAft>
              <a:buClr>
                <a:schemeClr val="dk1"/>
              </a:buClr>
              <a:buSzPts val="1100"/>
              <a:buFont typeface="Arial"/>
              <a:buNone/>
            </a:pPr>
            <a:r>
              <a:rPr lang="en" sz="2600">
                <a:solidFill>
                  <a:schemeClr val="dk1"/>
                </a:solidFill>
                <a:latin typeface="Lato"/>
                <a:ea typeface="Lato"/>
                <a:cs typeface="Lato"/>
                <a:sym typeface="Lato"/>
              </a:rPr>
              <a:t>We celebrate the Reformation of the Church, which Martin Luther was led to conceive, sacrificed to bring about, prayed God to bless, and faithfully promoted in the face of personal persecution. At the center of the Reformation was Luther’s teaching on objective justification (salvation won </a:t>
            </a:r>
            <a:r>
              <a:rPr lang="en" sz="2600" u="sng">
                <a:solidFill>
                  <a:schemeClr val="dk1"/>
                </a:solidFill>
                <a:latin typeface="Lato"/>
                <a:ea typeface="Lato"/>
                <a:cs typeface="Lato"/>
                <a:sym typeface="Lato"/>
              </a:rPr>
              <a:t>by</a:t>
            </a:r>
            <a:r>
              <a:rPr lang="en" sz="2600">
                <a:solidFill>
                  <a:schemeClr val="dk1"/>
                </a:solidFill>
                <a:latin typeface="Lato"/>
                <a:ea typeface="Lato"/>
                <a:cs typeface="Lato"/>
                <a:sym typeface="Lato"/>
              </a:rPr>
              <a:t> Christ for all) and subjective justification (salvation received personally </a:t>
            </a:r>
            <a:r>
              <a:rPr lang="en" sz="2600" u="sng">
                <a:solidFill>
                  <a:schemeClr val="dk1"/>
                </a:solidFill>
                <a:latin typeface="Lato"/>
                <a:ea typeface="Lato"/>
                <a:cs typeface="Lato"/>
                <a:sym typeface="Lato"/>
              </a:rPr>
              <a:t>through</a:t>
            </a:r>
            <a:r>
              <a:rPr lang="en" sz="2600">
                <a:solidFill>
                  <a:schemeClr val="dk1"/>
                </a:solidFill>
                <a:latin typeface="Lato"/>
                <a:ea typeface="Lato"/>
                <a:cs typeface="Lato"/>
                <a:sym typeface="Lato"/>
              </a:rPr>
              <a:t> faith in Christ): “Although the work of redemption itself has been accomplished, it still cannot help and benefit a man unless he believes it . . . (Luther’s Works, SL10, 991). </a:t>
            </a:r>
            <a:endParaRPr sz="26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0" name="Google Shape;100;p20"/>
          <p:cNvSpPr txBox="1">
            <a:spLocks noGrp="1"/>
          </p:cNvSpPr>
          <p:nvPr>
            <p:ph type="body" idx="1"/>
          </p:nvPr>
        </p:nvSpPr>
        <p:spPr>
          <a:xfrm>
            <a:off x="639150" y="1101450"/>
            <a:ext cx="7865700" cy="2940600"/>
          </a:xfrm>
          <a:prstGeom prst="rect">
            <a:avLst/>
          </a:prstGeom>
          <a:solidFill>
            <a:srgbClr val="FDAE3C"/>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00000"/>
              </a:lnSpc>
              <a:spcBef>
                <a:spcPts val="1200"/>
              </a:spcBef>
              <a:spcAft>
                <a:spcPts val="0"/>
              </a:spcAft>
              <a:buClr>
                <a:schemeClr val="dk1"/>
              </a:buClr>
              <a:buSzPts val="1100"/>
              <a:buFont typeface="Arial"/>
              <a:buNone/>
            </a:pPr>
            <a:r>
              <a:rPr lang="en" sz="3300">
                <a:solidFill>
                  <a:schemeClr val="dk1"/>
                </a:solidFill>
                <a:latin typeface="Lato"/>
                <a:ea typeface="Lato"/>
                <a:cs typeface="Lato"/>
                <a:sym typeface="Lato"/>
              </a:rPr>
              <a:t>We and the churches which we support are committed to Gospel outreach because “</a:t>
            </a:r>
            <a:r>
              <a:rPr lang="en" sz="3300" i="1">
                <a:solidFill>
                  <a:schemeClr val="dk1"/>
                </a:solidFill>
                <a:latin typeface="Lato"/>
                <a:ea typeface="Lato"/>
                <a:cs typeface="Lato"/>
                <a:sym typeface="Lato"/>
              </a:rPr>
              <a:t>faith comes from hearing the message, and the message is heard through the word of Christ </a:t>
            </a:r>
            <a:r>
              <a:rPr lang="en" sz="3300">
                <a:solidFill>
                  <a:schemeClr val="dk1"/>
                </a:solidFill>
                <a:latin typeface="Lato"/>
                <a:ea typeface="Lato"/>
                <a:cs typeface="Lato"/>
                <a:sym typeface="Lato"/>
              </a:rPr>
              <a:t>(Romans 10).”</a:t>
            </a:r>
            <a:endParaRPr sz="330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6" name="Google Shape;106;p21"/>
          <p:cNvSpPr txBox="1">
            <a:spLocks noGrp="1"/>
          </p:cNvSpPr>
          <p:nvPr>
            <p:ph type="body" idx="1"/>
          </p:nvPr>
        </p:nvSpPr>
        <p:spPr>
          <a:xfrm>
            <a:off x="150300" y="164675"/>
            <a:ext cx="8843400" cy="2754600"/>
          </a:xfrm>
          <a:prstGeom prst="rect">
            <a:avLst/>
          </a:prstGeom>
          <a:solidFill>
            <a:srgbClr val="FDAE3C"/>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1200"/>
              </a:spcAft>
              <a:buNone/>
            </a:pPr>
            <a:r>
              <a:rPr lang="en" sz="2800">
                <a:solidFill>
                  <a:schemeClr val="dk1"/>
                </a:solidFill>
                <a:latin typeface="Montserrat"/>
                <a:ea typeface="Montserrat"/>
                <a:cs typeface="Montserrat"/>
                <a:sym typeface="Montserrat"/>
              </a:rPr>
              <a:t>“</a:t>
            </a:r>
            <a:r>
              <a:rPr lang="en" sz="2800" i="1">
                <a:solidFill>
                  <a:schemeClr val="dk1"/>
                </a:solidFill>
                <a:latin typeface="Montserrat"/>
                <a:ea typeface="Montserrat"/>
                <a:cs typeface="Montserrat"/>
                <a:sym typeface="Montserrat"/>
              </a:rPr>
              <a:t>It is </a:t>
            </a:r>
            <a:r>
              <a:rPr lang="en" sz="2800" i="1" u="sng">
                <a:solidFill>
                  <a:schemeClr val="dk1"/>
                </a:solidFill>
                <a:latin typeface="Montserrat"/>
                <a:ea typeface="Montserrat"/>
                <a:cs typeface="Montserrat"/>
                <a:sym typeface="Montserrat"/>
              </a:rPr>
              <a:t>by</a:t>
            </a:r>
            <a:r>
              <a:rPr lang="en" sz="2800" i="1">
                <a:solidFill>
                  <a:schemeClr val="dk1"/>
                </a:solidFill>
                <a:latin typeface="Montserrat"/>
                <a:ea typeface="Montserrat"/>
                <a:cs typeface="Montserrat"/>
                <a:sym typeface="Montserrat"/>
              </a:rPr>
              <a:t> grace you have been saved</a:t>
            </a:r>
            <a:r>
              <a:rPr lang="en" sz="2800">
                <a:solidFill>
                  <a:schemeClr val="dk1"/>
                </a:solidFill>
                <a:latin typeface="Montserrat"/>
                <a:ea typeface="Montserrat"/>
                <a:cs typeface="Montserrat"/>
                <a:sym typeface="Montserrat"/>
              </a:rPr>
              <a:t> (objective or universal justification, accomplished </a:t>
            </a:r>
            <a:r>
              <a:rPr lang="en" sz="2800" u="sng">
                <a:solidFill>
                  <a:schemeClr val="dk1"/>
                </a:solidFill>
                <a:latin typeface="Montserrat"/>
                <a:ea typeface="Montserrat"/>
                <a:cs typeface="Montserrat"/>
                <a:sym typeface="Montserrat"/>
              </a:rPr>
              <a:t>by</a:t>
            </a:r>
            <a:r>
              <a:rPr lang="en" sz="2800">
                <a:solidFill>
                  <a:schemeClr val="dk1"/>
                </a:solidFill>
                <a:latin typeface="Montserrat"/>
                <a:ea typeface="Montserrat"/>
                <a:cs typeface="Montserrat"/>
                <a:sym typeface="Montserrat"/>
              </a:rPr>
              <a:t> God in Christ), </a:t>
            </a:r>
            <a:r>
              <a:rPr lang="en" sz="2800" i="1" u="sng">
                <a:solidFill>
                  <a:schemeClr val="dk1"/>
                </a:solidFill>
                <a:latin typeface="Montserrat"/>
                <a:ea typeface="Montserrat"/>
                <a:cs typeface="Montserrat"/>
                <a:sym typeface="Montserrat"/>
              </a:rPr>
              <a:t>through</a:t>
            </a:r>
            <a:r>
              <a:rPr lang="en" sz="2800" i="1">
                <a:solidFill>
                  <a:schemeClr val="dk1"/>
                </a:solidFill>
                <a:latin typeface="Montserrat"/>
                <a:ea typeface="Montserrat"/>
                <a:cs typeface="Montserrat"/>
                <a:sym typeface="Montserrat"/>
              </a:rPr>
              <a:t> faith</a:t>
            </a:r>
            <a:r>
              <a:rPr lang="en" sz="2800">
                <a:solidFill>
                  <a:schemeClr val="dk1"/>
                </a:solidFill>
                <a:latin typeface="Montserrat"/>
                <a:ea typeface="Montserrat"/>
                <a:cs typeface="Montserrat"/>
                <a:sym typeface="Montserrat"/>
              </a:rPr>
              <a:t> (subjective   or personal justification, received </a:t>
            </a:r>
            <a:r>
              <a:rPr lang="en" sz="2800" u="sng">
                <a:solidFill>
                  <a:schemeClr val="dk1"/>
                </a:solidFill>
                <a:latin typeface="Montserrat"/>
                <a:ea typeface="Montserrat"/>
                <a:cs typeface="Montserrat"/>
                <a:sym typeface="Montserrat"/>
              </a:rPr>
              <a:t>through</a:t>
            </a:r>
            <a:r>
              <a:rPr lang="en" sz="2800">
                <a:solidFill>
                  <a:schemeClr val="dk1"/>
                </a:solidFill>
                <a:latin typeface="Montserrat"/>
                <a:ea typeface="Montserrat"/>
                <a:cs typeface="Montserrat"/>
                <a:sym typeface="Montserrat"/>
              </a:rPr>
              <a:t> faith in God’s promise) . . . (Ephesians 2).”</a:t>
            </a:r>
            <a:endParaRPr sz="2800">
              <a:solidFill>
                <a:schemeClr val="dk1"/>
              </a:solidFill>
              <a:latin typeface="Montserrat"/>
              <a:ea typeface="Montserrat"/>
              <a:cs typeface="Montserrat"/>
              <a:sym typeface="Montserrat"/>
            </a:endParaRPr>
          </a:p>
        </p:txBody>
      </p:sp>
      <p:sp>
        <p:nvSpPr>
          <p:cNvPr id="107" name="Google Shape;107;p21"/>
          <p:cNvSpPr txBox="1">
            <a:spLocks noGrp="1"/>
          </p:cNvSpPr>
          <p:nvPr>
            <p:ph type="body" idx="2"/>
          </p:nvPr>
        </p:nvSpPr>
        <p:spPr>
          <a:xfrm>
            <a:off x="237150" y="3229200"/>
            <a:ext cx="8669700" cy="1623600"/>
          </a:xfrm>
          <a:prstGeom prst="rect">
            <a:avLst/>
          </a:prstGeom>
          <a:solidFill>
            <a:srgbClr val="3C78D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200"/>
              </a:spcBef>
              <a:spcAft>
                <a:spcPts val="1200"/>
              </a:spcAft>
              <a:buNone/>
            </a:pPr>
            <a:r>
              <a:rPr lang="en" sz="4100">
                <a:solidFill>
                  <a:schemeClr val="dk1"/>
                </a:solidFill>
                <a:latin typeface="Montserrat SemiBold"/>
                <a:ea typeface="Montserrat SemiBold"/>
                <a:cs typeface="Montserrat SemiBold"/>
                <a:sym typeface="Montserrat SemiBold"/>
              </a:rPr>
              <a:t>Why is this the Christian’s greatest comfort?</a:t>
            </a:r>
            <a:endParaRPr sz="3900">
              <a:solidFill>
                <a:schemeClr val="dk1"/>
              </a:solidFill>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677</Words>
  <Application>Microsoft Office PowerPoint</Application>
  <PresentationFormat>On-screen Show (16:9)</PresentationFormat>
  <Paragraphs>23</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Montserrat</vt:lpstr>
      <vt:lpstr>Lato</vt:lpstr>
      <vt:lpstr>Montserrat SemiBold</vt:lpstr>
      <vt:lpstr>Montserrat Medium</vt:lpstr>
      <vt:lpstr>Waiting for the Sunrise</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New Hope Lutheran</dc:creator>
  <cp:lastModifiedBy>Ruggles, Cheyanna</cp:lastModifiedBy>
  <cp:revision>1</cp:revision>
  <dcterms:modified xsi:type="dcterms:W3CDTF">2025-05-10T02:35:13Z</dcterms:modified>
</cp:coreProperties>
</file>