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Lato" panose="020F0502020204030203"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Montserrat Medium" panose="00000600000000000000" pitchFamily="2" charset="0"/>
      <p:regular r:id="rId30"/>
      <p:bold r:id="rId31"/>
      <p:italic r:id="rId32"/>
      <p:boldItalic r:id="rId33"/>
    </p:embeddedFont>
    <p:embeddedFont>
      <p:font typeface="Montserrat SemiBold" panose="00000700000000000000" pitchFamily="2" charset="0"/>
      <p:regular r:id="rId34"/>
      <p:bold r:id="rId35"/>
      <p:italic r:id="rId36"/>
      <p:boldItalic r:id="rId37"/>
    </p:embeddedFont>
    <p:embeddedFont>
      <p:font typeface="Waiting for the Sunrise"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1b1e191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41b1e191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46d07aa043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46d07aa043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d5b2f2fcf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d5b2f2fcf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d5b2f2fcf3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d5b2f2fcf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46d07aa043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46d07aa043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d5b2f2fcf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5b2f2fcf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46d07aa043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46d07aa043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42c251dfc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42c251dfc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37851f810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37851f810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4336a9a5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4336a9a5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46d07aa043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46d07aa043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d5b2f2fcf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d5b2f2fcf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5b2f2fcf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d5b2f2fc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d980e3ebc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d980e3ebc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46d07aa04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46d07aa04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2c251dfc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42c251dfc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46d07aa04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46d07aa04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46d07aa04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46d07aa04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41b3b3567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41b3b3567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t="-1400" b="1400"/>
          <a:stretch/>
        </p:blipFill>
        <p:spPr>
          <a:xfrm>
            <a:off x="-101000" y="-156125"/>
            <a:ext cx="9346002" cy="5591926"/>
          </a:xfrm>
          <a:prstGeom prst="rect">
            <a:avLst/>
          </a:prstGeom>
          <a:noFill/>
          <a:ln>
            <a:noFill/>
          </a:ln>
        </p:spPr>
      </p:pic>
      <p:sp>
        <p:nvSpPr>
          <p:cNvPr id="57" name="Google Shape;57;p13"/>
          <p:cNvSpPr/>
          <p:nvPr/>
        </p:nvSpPr>
        <p:spPr>
          <a:xfrm rot="-856172">
            <a:off x="325587" y="450496"/>
            <a:ext cx="2644800" cy="696471"/>
          </a:xfrm>
          <a:prstGeom prst="wedgeRoundRectCallout">
            <a:avLst>
              <a:gd name="adj1" fmla="val -10463"/>
              <a:gd name="adj2" fmla="val 96768"/>
              <a:gd name="adj3" fmla="val 0"/>
            </a:avLst>
          </a:prstGeom>
          <a:solidFill>
            <a:srgbClr val="9FC5E8"/>
          </a:solidFill>
          <a:ln w="38100" cap="flat" cmpd="sng">
            <a:solidFill>
              <a:schemeClr val="lt1"/>
            </a:solidFill>
            <a:prstDash val="solid"/>
            <a:round/>
            <a:headEnd type="none" w="sm" len="sm"/>
            <a:tailEnd type="none" w="sm" len="sm"/>
          </a:ln>
          <a:effectLst>
            <a:outerShdw blurRad="314325" dist="161925" dir="8340000" algn="bl" rotWithShape="0">
              <a:srgbClr val="000000">
                <a:alpha val="68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600">
                <a:solidFill>
                  <a:schemeClr val="lt1"/>
                </a:solidFill>
                <a:latin typeface="Waiting for the Sunrise"/>
                <a:ea typeface="Waiting for the Sunrise"/>
                <a:cs typeface="Waiting for the Sunrise"/>
                <a:sym typeface="Waiting for the Sunrise"/>
              </a:rPr>
              <a:t>Let’s Talk About…</a:t>
            </a:r>
            <a:endParaRPr sz="1600">
              <a:latin typeface="Waiting for the Sunrise"/>
              <a:ea typeface="Waiting for the Sunrise"/>
              <a:cs typeface="Waiting for the Sunrise"/>
              <a:sym typeface="Waiting for the Sunrise"/>
            </a:endParaRPr>
          </a:p>
        </p:txBody>
      </p:sp>
      <p:sp>
        <p:nvSpPr>
          <p:cNvPr id="58" name="Google Shape;58;p13"/>
          <p:cNvSpPr/>
          <p:nvPr/>
        </p:nvSpPr>
        <p:spPr>
          <a:xfrm>
            <a:off x="5009300" y="3999325"/>
            <a:ext cx="2734800" cy="502500"/>
          </a:xfrm>
          <a:prstGeom prst="roundRect">
            <a:avLst>
              <a:gd name="adj" fmla="val 16667"/>
            </a:avLst>
          </a:prstGeom>
          <a:solidFill>
            <a:srgbClr val="9FC5E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Waiting for the Sunrise"/>
                <a:ea typeface="Waiting for the Sunrise"/>
                <a:cs typeface="Waiting for the Sunrise"/>
                <a:sym typeface="Waiting for the Sunrise"/>
              </a:rPr>
              <a:t>An Online Bible Study</a:t>
            </a:r>
            <a:endParaRPr sz="2300">
              <a:solidFill>
                <a:schemeClr val="lt1"/>
              </a:solidFill>
              <a:latin typeface="Waiting for the Sunrise"/>
              <a:ea typeface="Waiting for the Sunrise"/>
              <a:cs typeface="Waiting for the Sunrise"/>
              <a:sym typeface="Waiting for the Sunris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5" name="Google Shape;115;p22"/>
          <p:cNvSpPr txBox="1">
            <a:spLocks noGrp="1"/>
          </p:cNvSpPr>
          <p:nvPr>
            <p:ph type="body" idx="1"/>
          </p:nvPr>
        </p:nvSpPr>
        <p:spPr>
          <a:xfrm>
            <a:off x="1748850" y="217450"/>
            <a:ext cx="5646300" cy="2292900"/>
          </a:xfrm>
          <a:prstGeom prst="rect">
            <a:avLst/>
          </a:prstGeom>
          <a:solidFill>
            <a:srgbClr val="FDE2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200"/>
              </a:spcBef>
              <a:spcAft>
                <a:spcPts val="1200"/>
              </a:spcAft>
              <a:buNone/>
            </a:pPr>
            <a:r>
              <a:rPr lang="en" sz="4200">
                <a:solidFill>
                  <a:schemeClr val="dk1"/>
                </a:solidFill>
                <a:latin typeface="Montserrat SemiBold"/>
                <a:ea typeface="Montserrat SemiBold"/>
                <a:cs typeface="Montserrat SemiBold"/>
                <a:sym typeface="Montserrat SemiBold"/>
              </a:rPr>
              <a:t>How was I first reached with the gospel? </a:t>
            </a:r>
            <a:r>
              <a:rPr lang="en" sz="4500">
                <a:solidFill>
                  <a:schemeClr val="dk1"/>
                </a:solidFill>
                <a:latin typeface="Montserrat SemiBold"/>
                <a:ea typeface="Montserrat SemiBold"/>
                <a:cs typeface="Montserrat SemiBold"/>
                <a:sym typeface="Montserrat SemiBold"/>
              </a:rPr>
              <a:t> </a:t>
            </a:r>
            <a:endParaRPr sz="3000">
              <a:latin typeface="Lato"/>
              <a:ea typeface="Lato"/>
              <a:cs typeface="Lato"/>
              <a:sym typeface="Lato"/>
            </a:endParaRPr>
          </a:p>
        </p:txBody>
      </p:sp>
      <p:sp>
        <p:nvSpPr>
          <p:cNvPr id="116" name="Google Shape;116;p22"/>
          <p:cNvSpPr txBox="1"/>
          <p:nvPr/>
        </p:nvSpPr>
        <p:spPr>
          <a:xfrm>
            <a:off x="200975" y="2963883"/>
            <a:ext cx="3531000" cy="1908184"/>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4000">
                <a:solidFill>
                  <a:schemeClr val="dk1"/>
                </a:solidFill>
                <a:latin typeface="Montserrat Medium"/>
                <a:ea typeface="Montserrat Medium"/>
                <a:cs typeface="Montserrat Medium"/>
                <a:sym typeface="Montserrat Medium"/>
              </a:rPr>
              <a:t>Who was responsible?</a:t>
            </a:r>
            <a:endParaRPr sz="4000">
              <a:solidFill>
                <a:schemeClr val="lt1"/>
              </a:solidFill>
              <a:latin typeface="Montserrat Medium"/>
              <a:ea typeface="Montserrat Medium"/>
              <a:cs typeface="Montserrat Medium"/>
              <a:sym typeface="Montserrat Medium"/>
            </a:endParaRPr>
          </a:p>
        </p:txBody>
      </p:sp>
      <p:sp>
        <p:nvSpPr>
          <p:cNvPr id="117" name="Google Shape;117;p22"/>
          <p:cNvSpPr txBox="1"/>
          <p:nvPr/>
        </p:nvSpPr>
        <p:spPr>
          <a:xfrm>
            <a:off x="4436483" y="2657751"/>
            <a:ext cx="4506542" cy="2403705"/>
          </a:xfrm>
          <a:prstGeom prst="rect">
            <a:avLst/>
          </a:prstGeom>
          <a:solidFill>
            <a:srgbClr val="E2B37C"/>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3600" dirty="0">
                <a:solidFill>
                  <a:schemeClr val="dk1"/>
                </a:solidFill>
                <a:latin typeface="Montserrat Medium"/>
                <a:ea typeface="Montserrat Medium"/>
                <a:cs typeface="Montserrat Medium"/>
                <a:sym typeface="Montserrat Medium"/>
              </a:rPr>
              <a:t>How can I share my faith with others? </a:t>
            </a:r>
            <a:endParaRPr sz="3600" dirty="0">
              <a:solidFill>
                <a:schemeClr val="dk1"/>
              </a:solidFill>
              <a:latin typeface="Montserrat Medium"/>
              <a:ea typeface="Montserrat Medium"/>
              <a:cs typeface="Montserrat Medium"/>
              <a:sym typeface="Montserrat Medium"/>
            </a:endParaRPr>
          </a:p>
        </p:txBody>
      </p:sp>
      <p:sp>
        <p:nvSpPr>
          <p:cNvPr id="118" name="Google Shape;118;p22"/>
          <p:cNvSpPr/>
          <p:nvPr/>
        </p:nvSpPr>
        <p:spPr>
          <a:xfrm rot="-5400000" flipH="1">
            <a:off x="405075" y="1764175"/>
            <a:ext cx="1144200" cy="1133400"/>
          </a:xfrm>
          <a:prstGeom prst="bentArrow">
            <a:avLst>
              <a:gd name="adj1" fmla="val 25000"/>
              <a:gd name="adj2" fmla="val 25000"/>
              <a:gd name="adj3" fmla="val 25000"/>
              <a:gd name="adj4" fmla="val 4375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22"/>
          <p:cNvSpPr/>
          <p:nvPr/>
        </p:nvSpPr>
        <p:spPr>
          <a:xfrm>
            <a:off x="3731975" y="3631625"/>
            <a:ext cx="644400" cy="572700"/>
          </a:xfrm>
          <a:prstGeom prst="right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5" name="Google Shape;125;p23"/>
          <p:cNvSpPr txBox="1">
            <a:spLocks noGrp="1"/>
          </p:cNvSpPr>
          <p:nvPr>
            <p:ph type="body" idx="1"/>
          </p:nvPr>
        </p:nvSpPr>
        <p:spPr>
          <a:xfrm>
            <a:off x="205050" y="180125"/>
            <a:ext cx="8733900" cy="2541000"/>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1200"/>
              </a:spcAft>
              <a:buNone/>
            </a:pPr>
            <a:r>
              <a:rPr lang="en" sz="2800" i="1">
                <a:solidFill>
                  <a:schemeClr val="dk1"/>
                </a:solidFill>
                <a:latin typeface="Montserrat"/>
                <a:ea typeface="Montserrat"/>
                <a:cs typeface="Montserrat"/>
                <a:sym typeface="Montserrat"/>
              </a:rPr>
              <a:t>“Everyone who calls on the name of the Lord will be saved.</a:t>
            </a:r>
            <a:r>
              <a:rPr lang="en" sz="2800">
                <a:solidFill>
                  <a:schemeClr val="dk1"/>
                </a:solidFill>
                <a:latin typeface="Montserrat"/>
                <a:ea typeface="Montserrat"/>
                <a:cs typeface="Montserrat"/>
                <a:sym typeface="Montserrat"/>
              </a:rPr>
              <a:t>” So Paul asks, </a:t>
            </a:r>
            <a:r>
              <a:rPr lang="en" sz="2800" i="1">
                <a:solidFill>
                  <a:schemeClr val="dk1"/>
                </a:solidFill>
                <a:latin typeface="Montserrat"/>
                <a:ea typeface="Montserrat"/>
                <a:cs typeface="Montserrat"/>
                <a:sym typeface="Montserrat"/>
              </a:rPr>
              <a:t>“how can they call on then they have not believed in? And how can they believe in the one of whom they have not heard</a:t>
            </a:r>
            <a:r>
              <a:rPr lang="en" sz="2800">
                <a:solidFill>
                  <a:schemeClr val="dk1"/>
                </a:solidFill>
                <a:latin typeface="Montserrat"/>
                <a:ea typeface="Montserrat"/>
                <a:cs typeface="Montserrat"/>
                <a:sym typeface="Montserrat"/>
              </a:rPr>
              <a:t> (Romans 10)?”</a:t>
            </a:r>
            <a:endParaRPr sz="2800">
              <a:solidFill>
                <a:schemeClr val="dk1"/>
              </a:solidFill>
              <a:latin typeface="Montserrat"/>
              <a:ea typeface="Montserrat"/>
              <a:cs typeface="Montserrat"/>
              <a:sym typeface="Montserrat"/>
            </a:endParaRPr>
          </a:p>
        </p:txBody>
      </p:sp>
      <p:sp>
        <p:nvSpPr>
          <p:cNvPr id="126" name="Google Shape;126;p23"/>
          <p:cNvSpPr txBox="1">
            <a:spLocks noGrp="1"/>
          </p:cNvSpPr>
          <p:nvPr>
            <p:ph type="body" idx="2"/>
          </p:nvPr>
        </p:nvSpPr>
        <p:spPr>
          <a:xfrm>
            <a:off x="205050" y="2857375"/>
            <a:ext cx="8733900" cy="2135100"/>
          </a:xfrm>
          <a:prstGeom prst="rect">
            <a:avLst/>
          </a:prstGeom>
          <a:solidFill>
            <a:srgbClr val="E2B37C"/>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None/>
            </a:pPr>
            <a:r>
              <a:rPr lang="en" sz="4000">
                <a:solidFill>
                  <a:schemeClr val="dk1"/>
                </a:solidFill>
                <a:latin typeface="Montserrat SemiBold"/>
                <a:ea typeface="Montserrat SemiBold"/>
                <a:cs typeface="Montserrat SemiBold"/>
                <a:sym typeface="Montserrat SemiBold"/>
              </a:rPr>
              <a:t>What is the Christian’s motivation for evangelism, for sharing the Gospel of Jesus?</a:t>
            </a:r>
            <a:endParaRPr sz="40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2" name="Google Shape;132;p24"/>
          <p:cNvSpPr txBox="1">
            <a:spLocks noGrp="1"/>
          </p:cNvSpPr>
          <p:nvPr>
            <p:ph type="body" idx="1"/>
          </p:nvPr>
        </p:nvSpPr>
        <p:spPr>
          <a:xfrm>
            <a:off x="0" y="0"/>
            <a:ext cx="9144000" cy="5143500"/>
          </a:xfrm>
          <a:prstGeom prst="rect">
            <a:avLst/>
          </a:prstGeom>
          <a:solidFill>
            <a:srgbClr val="81A4C8"/>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3" name="Google Shape;133;p24"/>
          <p:cNvPicPr preferRelativeResize="0"/>
          <p:nvPr/>
        </p:nvPicPr>
        <p:blipFill>
          <a:blip r:embed="rId3">
            <a:alphaModFix/>
          </a:blip>
          <a:stretch>
            <a:fillRect/>
          </a:stretch>
        </p:blipFill>
        <p:spPr>
          <a:xfrm>
            <a:off x="1393300" y="189075"/>
            <a:ext cx="6357399" cy="4765350"/>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9" name="Google Shape;139;p25"/>
          <p:cNvSpPr txBox="1">
            <a:spLocks noGrp="1"/>
          </p:cNvSpPr>
          <p:nvPr>
            <p:ph type="body" idx="1"/>
          </p:nvPr>
        </p:nvSpPr>
        <p:spPr>
          <a:xfrm>
            <a:off x="0" y="0"/>
            <a:ext cx="9144000" cy="5143500"/>
          </a:xfrm>
          <a:prstGeom prst="rect">
            <a:avLst/>
          </a:prstGeom>
          <a:solidFill>
            <a:srgbClr val="81A4C8"/>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40" name="Google Shape;140;p25"/>
          <p:cNvSpPr txBox="1"/>
          <p:nvPr/>
        </p:nvSpPr>
        <p:spPr>
          <a:xfrm>
            <a:off x="3337350" y="180275"/>
            <a:ext cx="5679900" cy="4784100"/>
          </a:xfrm>
          <a:prstGeom prst="rect">
            <a:avLst/>
          </a:prstGeom>
          <a:solidFill>
            <a:srgbClr val="E2B37C"/>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 sz="2600">
                <a:solidFill>
                  <a:schemeClr val="dk1"/>
                </a:solidFill>
                <a:latin typeface="Lato"/>
                <a:ea typeface="Lato"/>
                <a:cs typeface="Lato"/>
                <a:sym typeface="Lato"/>
              </a:rPr>
              <a:t>Ruta (2nd from left) searched for a church faithful to the Scriptures in Riga, Latvia. When she found the Confessional Lutheran Church of Latvia, she happily became a member of the congregation. One by one, she invited family members and friends to join with her. Pictured with her are those she reached! </a:t>
            </a:r>
            <a:endParaRPr sz="2600">
              <a:solidFill>
                <a:schemeClr val="dk1"/>
              </a:solidFill>
              <a:latin typeface="Lato"/>
              <a:ea typeface="Lato"/>
              <a:cs typeface="Lato"/>
              <a:sym typeface="Lato"/>
            </a:endParaRPr>
          </a:p>
          <a:p>
            <a:pPr marL="0" lvl="0" indent="0" algn="just" rtl="0">
              <a:spcBef>
                <a:spcPts val="1200"/>
              </a:spcBef>
              <a:spcAft>
                <a:spcPts val="0"/>
              </a:spcAft>
              <a:buNone/>
            </a:pPr>
            <a:endParaRPr sz="2600">
              <a:solidFill>
                <a:schemeClr val="dk1"/>
              </a:solidFill>
              <a:latin typeface="Lato"/>
              <a:ea typeface="Lato"/>
              <a:cs typeface="Lato"/>
              <a:sym typeface="Lato"/>
            </a:endParaRPr>
          </a:p>
        </p:txBody>
      </p:sp>
      <p:pic>
        <p:nvPicPr>
          <p:cNvPr id="141" name="Google Shape;141;p25"/>
          <p:cNvPicPr preferRelativeResize="0"/>
          <p:nvPr/>
        </p:nvPicPr>
        <p:blipFill rotWithShape="1">
          <a:blip r:embed="rId3">
            <a:alphaModFix/>
          </a:blip>
          <a:srcRect r="46418"/>
          <a:stretch/>
        </p:blipFill>
        <p:spPr>
          <a:xfrm>
            <a:off x="103250" y="422325"/>
            <a:ext cx="3072974" cy="4298850"/>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7" name="Google Shape;147;p26"/>
          <p:cNvSpPr txBox="1"/>
          <p:nvPr/>
        </p:nvSpPr>
        <p:spPr>
          <a:xfrm>
            <a:off x="485550" y="219583"/>
            <a:ext cx="8172900" cy="4704334"/>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just" rtl="0">
              <a:lnSpc>
                <a:spcPct val="115000"/>
              </a:lnSpc>
              <a:spcBef>
                <a:spcPts val="1200"/>
              </a:spcBef>
              <a:spcAft>
                <a:spcPts val="1200"/>
              </a:spcAft>
              <a:buNone/>
            </a:pPr>
            <a:r>
              <a:rPr lang="en" sz="3400" dirty="0">
                <a:solidFill>
                  <a:schemeClr val="dk1"/>
                </a:solidFill>
                <a:latin typeface="Montserrat"/>
                <a:ea typeface="Montserrat"/>
                <a:cs typeface="Montserrat"/>
                <a:sym typeface="Montserrat"/>
              </a:rPr>
              <a:t>The missionaries’ trail in Peru and Ruta’s evangelism in Latvia are both examples of what is sometimes called FRAN evangelism sharing our faith Christ with </a:t>
            </a:r>
            <a:r>
              <a:rPr lang="en" sz="3400" u="sng" dirty="0">
                <a:solidFill>
                  <a:schemeClr val="dk1"/>
                </a:solidFill>
                <a:latin typeface="Montserrat"/>
                <a:ea typeface="Montserrat"/>
                <a:cs typeface="Montserrat"/>
                <a:sym typeface="Montserrat"/>
              </a:rPr>
              <a:t>F</a:t>
            </a:r>
            <a:r>
              <a:rPr lang="en" sz="3400" dirty="0">
                <a:solidFill>
                  <a:schemeClr val="dk1"/>
                </a:solidFill>
                <a:latin typeface="Montserrat"/>
                <a:ea typeface="Montserrat"/>
                <a:cs typeface="Montserrat"/>
                <a:sym typeface="Montserrat"/>
              </a:rPr>
              <a:t>riends, </a:t>
            </a:r>
            <a:r>
              <a:rPr lang="en" sz="3400" u="sng" dirty="0">
                <a:solidFill>
                  <a:schemeClr val="dk1"/>
                </a:solidFill>
                <a:latin typeface="Montserrat"/>
                <a:ea typeface="Montserrat"/>
                <a:cs typeface="Montserrat"/>
                <a:sym typeface="Montserrat"/>
              </a:rPr>
              <a:t>R</a:t>
            </a:r>
            <a:r>
              <a:rPr lang="en" sz="3400" dirty="0">
                <a:solidFill>
                  <a:schemeClr val="dk1"/>
                </a:solidFill>
                <a:latin typeface="Montserrat"/>
                <a:ea typeface="Montserrat"/>
                <a:cs typeface="Montserrat"/>
                <a:sym typeface="Montserrat"/>
              </a:rPr>
              <a:t>elatives, </a:t>
            </a:r>
            <a:r>
              <a:rPr lang="en" sz="3400" u="sng" dirty="0">
                <a:solidFill>
                  <a:schemeClr val="dk1"/>
                </a:solidFill>
                <a:latin typeface="Montserrat"/>
                <a:ea typeface="Montserrat"/>
                <a:cs typeface="Montserrat"/>
                <a:sym typeface="Montserrat"/>
              </a:rPr>
              <a:t>A</a:t>
            </a:r>
            <a:r>
              <a:rPr lang="en" sz="3400" dirty="0">
                <a:solidFill>
                  <a:schemeClr val="dk1"/>
                </a:solidFill>
                <a:latin typeface="Montserrat"/>
                <a:ea typeface="Montserrat"/>
                <a:cs typeface="Montserrat"/>
                <a:sym typeface="Montserrat"/>
              </a:rPr>
              <a:t>ssociates and </a:t>
            </a:r>
            <a:r>
              <a:rPr lang="en" sz="3400" u="sng" dirty="0">
                <a:solidFill>
                  <a:schemeClr val="dk1"/>
                </a:solidFill>
                <a:latin typeface="Montserrat"/>
                <a:ea typeface="Montserrat"/>
                <a:cs typeface="Montserrat"/>
                <a:sym typeface="Montserrat"/>
              </a:rPr>
              <a:t>N</a:t>
            </a:r>
            <a:r>
              <a:rPr lang="en" sz="3400" dirty="0">
                <a:solidFill>
                  <a:schemeClr val="dk1"/>
                </a:solidFill>
                <a:latin typeface="Montserrat"/>
                <a:ea typeface="Montserrat"/>
                <a:cs typeface="Montserrat"/>
                <a:sym typeface="Montserrat"/>
              </a:rPr>
              <a:t>eighbors or inviting them to worship). </a:t>
            </a:r>
            <a:endParaRPr sz="3400" dirty="0">
              <a:solidFill>
                <a:schemeClr val="dk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3" name="Google Shape;153;p27"/>
          <p:cNvSpPr txBox="1"/>
          <p:nvPr/>
        </p:nvSpPr>
        <p:spPr>
          <a:xfrm>
            <a:off x="471900" y="334615"/>
            <a:ext cx="8200200" cy="4474271"/>
          </a:xfrm>
          <a:prstGeom prst="rect">
            <a:avLst/>
          </a:prstGeom>
          <a:solidFill>
            <a:srgbClr val="FDE2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4500">
                <a:solidFill>
                  <a:schemeClr val="dk1"/>
                </a:solidFill>
                <a:latin typeface="Montserrat SemiBold"/>
                <a:ea typeface="Montserrat SemiBold"/>
                <a:cs typeface="Montserrat SemiBold"/>
                <a:sym typeface="Montserrat SemiBold"/>
              </a:rPr>
              <a:t>How can our congregation assist in reaching out to people within the sphere of my influence with the Gospel?</a:t>
            </a:r>
            <a:endParaRPr sz="45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9" name="Google Shape;159;p28"/>
          <p:cNvSpPr txBox="1">
            <a:spLocks noGrp="1"/>
          </p:cNvSpPr>
          <p:nvPr>
            <p:ph type="body" idx="1"/>
          </p:nvPr>
        </p:nvSpPr>
        <p:spPr>
          <a:xfrm>
            <a:off x="205050" y="211725"/>
            <a:ext cx="8733900" cy="1778100"/>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1200"/>
              </a:spcAft>
              <a:buNone/>
            </a:pPr>
            <a:r>
              <a:rPr lang="en" sz="3300">
                <a:solidFill>
                  <a:schemeClr val="dk1"/>
                </a:solidFill>
                <a:latin typeface="Montserrat"/>
                <a:ea typeface="Montserrat"/>
                <a:cs typeface="Montserrat"/>
                <a:sym typeface="Montserrat"/>
              </a:rPr>
              <a:t>Read Mark 4:26-29. The seed is the Gospel.  The sower is us as we reach out to FRANs. </a:t>
            </a:r>
            <a:endParaRPr sz="3300">
              <a:solidFill>
                <a:schemeClr val="dk1"/>
              </a:solidFill>
              <a:latin typeface="Montserrat"/>
              <a:ea typeface="Montserrat"/>
              <a:cs typeface="Montserrat"/>
              <a:sym typeface="Montserrat"/>
            </a:endParaRPr>
          </a:p>
        </p:txBody>
      </p:sp>
      <p:sp>
        <p:nvSpPr>
          <p:cNvPr id="160" name="Google Shape;160;p28"/>
          <p:cNvSpPr txBox="1">
            <a:spLocks noGrp="1"/>
          </p:cNvSpPr>
          <p:nvPr>
            <p:ph type="body" idx="2"/>
          </p:nvPr>
        </p:nvSpPr>
        <p:spPr>
          <a:xfrm>
            <a:off x="1008750" y="2250075"/>
            <a:ext cx="7126500" cy="2583600"/>
          </a:xfrm>
          <a:prstGeom prst="rect">
            <a:avLst/>
          </a:prstGeom>
          <a:solidFill>
            <a:srgbClr val="FDE2B9"/>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500" dirty="0">
                <a:solidFill>
                  <a:schemeClr val="dk1"/>
                </a:solidFill>
                <a:latin typeface="Montserrat SemiBold"/>
                <a:ea typeface="Montserrat SemiBold"/>
                <a:cs typeface="Montserrat SemiBold"/>
                <a:sym typeface="Montserrat SemiBold"/>
              </a:rPr>
              <a:t>What should we do if we’re not seeing results to our sowing?</a:t>
            </a:r>
            <a:endParaRPr sz="4500" dirty="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6" name="Google Shape;166;p29"/>
          <p:cNvSpPr txBox="1"/>
          <p:nvPr/>
        </p:nvSpPr>
        <p:spPr>
          <a:xfrm>
            <a:off x="4919025" y="555300"/>
            <a:ext cx="4020300" cy="4032900"/>
          </a:xfrm>
          <a:prstGeom prst="rect">
            <a:avLst/>
          </a:prstGeom>
          <a:solidFill>
            <a:srgbClr val="FDE2B9"/>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5000">
                <a:solidFill>
                  <a:schemeClr val="dk1"/>
                </a:solidFill>
                <a:latin typeface="Montserrat SemiBold"/>
                <a:ea typeface="Montserrat SemiBold"/>
                <a:cs typeface="Montserrat SemiBold"/>
                <a:sym typeface="Montserrat SemiBold"/>
              </a:rPr>
              <a:t>Describe what will be the ultimate harvest. </a:t>
            </a:r>
            <a:endParaRPr sz="5000">
              <a:solidFill>
                <a:schemeClr val="dk2"/>
              </a:solidFill>
              <a:latin typeface="Montserrat SemiBold"/>
              <a:ea typeface="Montserrat SemiBold"/>
              <a:cs typeface="Montserrat SemiBold"/>
              <a:sym typeface="Montserrat SemiBold"/>
            </a:endParaRPr>
          </a:p>
        </p:txBody>
      </p:sp>
      <p:sp>
        <p:nvSpPr>
          <p:cNvPr id="167" name="Google Shape;167;p29"/>
          <p:cNvSpPr txBox="1"/>
          <p:nvPr/>
        </p:nvSpPr>
        <p:spPr>
          <a:xfrm>
            <a:off x="201675" y="555300"/>
            <a:ext cx="4020300" cy="4032900"/>
          </a:xfrm>
          <a:prstGeom prst="rect">
            <a:avLst/>
          </a:prstGeom>
          <a:solidFill>
            <a:srgbClr val="E2B37C"/>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5000">
                <a:solidFill>
                  <a:schemeClr val="dk1"/>
                </a:solidFill>
                <a:latin typeface="Montserrat SemiBold"/>
                <a:ea typeface="Montserrat SemiBold"/>
                <a:cs typeface="Montserrat SemiBold"/>
                <a:sym typeface="Montserrat SemiBold"/>
              </a:rPr>
              <a:t>Describe a time when you have seen a harvest.</a:t>
            </a:r>
            <a:endParaRPr sz="5000">
              <a:solidFill>
                <a:schemeClr val="dk2"/>
              </a:solidFill>
              <a:latin typeface="Montserrat SemiBold"/>
              <a:ea typeface="Montserrat SemiBold"/>
              <a:cs typeface="Montserrat SemiBold"/>
              <a:sym typeface="Montserrat SemiBold"/>
            </a:endParaRPr>
          </a:p>
        </p:txBody>
      </p:sp>
      <p:sp>
        <p:nvSpPr>
          <p:cNvPr id="168" name="Google Shape;168;p29"/>
          <p:cNvSpPr/>
          <p:nvPr/>
        </p:nvSpPr>
        <p:spPr>
          <a:xfrm>
            <a:off x="3964650" y="2230950"/>
            <a:ext cx="1214700" cy="681600"/>
          </a:xfrm>
          <a:prstGeom prst="right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4" name="Google Shape;174;p30"/>
          <p:cNvSpPr txBox="1"/>
          <p:nvPr/>
        </p:nvSpPr>
        <p:spPr>
          <a:xfrm>
            <a:off x="180750" y="136387"/>
            <a:ext cx="8782500" cy="2970014"/>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just" rtl="0">
              <a:lnSpc>
                <a:spcPct val="115000"/>
              </a:lnSpc>
              <a:spcBef>
                <a:spcPts val="1200"/>
              </a:spcBef>
              <a:spcAft>
                <a:spcPts val="1200"/>
              </a:spcAft>
              <a:buNone/>
            </a:pPr>
            <a:r>
              <a:rPr lang="en" sz="2800">
                <a:solidFill>
                  <a:schemeClr val="dk1"/>
                </a:solidFill>
                <a:latin typeface="Montserrat"/>
                <a:ea typeface="Montserrat"/>
                <a:cs typeface="Montserrat"/>
                <a:sym typeface="Montserrat"/>
              </a:rPr>
              <a:t>“</a:t>
            </a:r>
            <a:r>
              <a:rPr lang="en" sz="2800" i="1">
                <a:solidFill>
                  <a:schemeClr val="dk1"/>
                </a:solidFill>
                <a:latin typeface="Montserrat"/>
                <a:ea typeface="Montserrat"/>
                <a:cs typeface="Montserrat"/>
                <a:sym typeface="Montserrat"/>
              </a:rPr>
              <a:t>But you are a chosen people, a royal priesthood, a holy nation, a people belonging to God, that you may declare the praises of him who called you out of darkness into his marvelous light</a:t>
            </a:r>
            <a:r>
              <a:rPr lang="en" sz="2800">
                <a:solidFill>
                  <a:schemeClr val="dk1"/>
                </a:solidFill>
                <a:latin typeface="Montserrat"/>
                <a:ea typeface="Montserrat"/>
                <a:cs typeface="Montserrat"/>
                <a:sym typeface="Montserrat"/>
              </a:rPr>
              <a:t> (I Peter 2).”</a:t>
            </a:r>
            <a:endParaRPr sz="2800">
              <a:solidFill>
                <a:schemeClr val="dk1"/>
              </a:solidFill>
              <a:latin typeface="Montserrat"/>
              <a:ea typeface="Montserrat"/>
              <a:cs typeface="Montserrat"/>
              <a:sym typeface="Montserrat"/>
            </a:endParaRPr>
          </a:p>
        </p:txBody>
      </p:sp>
      <p:sp>
        <p:nvSpPr>
          <p:cNvPr id="175" name="Google Shape;175;p30"/>
          <p:cNvSpPr txBox="1"/>
          <p:nvPr/>
        </p:nvSpPr>
        <p:spPr>
          <a:xfrm>
            <a:off x="180750" y="3369471"/>
            <a:ext cx="8782500" cy="1508400"/>
          </a:xfrm>
          <a:prstGeom prst="rect">
            <a:avLst/>
          </a:prstGeom>
          <a:solidFill>
            <a:srgbClr val="FDE2B9"/>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Clr>
                <a:schemeClr val="dk1"/>
              </a:buClr>
              <a:buSzPts val="1100"/>
              <a:buFont typeface="Arial"/>
              <a:buNone/>
            </a:pPr>
            <a:r>
              <a:rPr lang="en" sz="4000">
                <a:solidFill>
                  <a:schemeClr val="dk1"/>
                </a:solidFill>
                <a:latin typeface="Montserrat SemiBold"/>
                <a:ea typeface="Montserrat SemiBold"/>
                <a:cs typeface="Montserrat SemiBold"/>
                <a:sym typeface="Montserrat SemiBold"/>
              </a:rPr>
              <a:t>How is this passage the basis for the “priesthood of all believers?”</a:t>
            </a:r>
            <a:endParaRPr sz="40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81" name="Google Shape;181;p31"/>
          <p:cNvSpPr txBox="1"/>
          <p:nvPr/>
        </p:nvSpPr>
        <p:spPr>
          <a:xfrm>
            <a:off x="180750" y="259129"/>
            <a:ext cx="8782500" cy="2474493"/>
          </a:xfrm>
          <a:prstGeom prst="rect">
            <a:avLst/>
          </a:prstGeom>
          <a:solidFill>
            <a:srgbClr val="E2B37C"/>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just" rtl="0">
              <a:lnSpc>
                <a:spcPct val="115000"/>
              </a:lnSpc>
              <a:spcBef>
                <a:spcPts val="1200"/>
              </a:spcBef>
              <a:spcAft>
                <a:spcPts val="1200"/>
              </a:spcAft>
              <a:buNone/>
            </a:pPr>
            <a:r>
              <a:rPr lang="en" sz="2800">
                <a:solidFill>
                  <a:schemeClr val="dk1"/>
                </a:solidFill>
                <a:latin typeface="Montserrat"/>
                <a:ea typeface="Montserrat"/>
                <a:cs typeface="Montserrat"/>
                <a:sym typeface="Montserrat"/>
              </a:rPr>
              <a:t>“</a:t>
            </a:r>
            <a:r>
              <a:rPr lang="en" sz="2800" i="1">
                <a:solidFill>
                  <a:schemeClr val="dk1"/>
                </a:solidFill>
                <a:latin typeface="Montserrat"/>
                <a:ea typeface="Montserrat"/>
                <a:cs typeface="Montserrat"/>
                <a:sym typeface="Montserrat"/>
              </a:rPr>
              <a:t>But you are a chosen people . . . declare the praises of him who called you out of darkness into his marvelous light</a:t>
            </a:r>
            <a:r>
              <a:rPr lang="en" sz="2800">
                <a:solidFill>
                  <a:schemeClr val="dk1"/>
                </a:solidFill>
                <a:latin typeface="Montserrat"/>
                <a:ea typeface="Montserrat"/>
                <a:cs typeface="Montserrat"/>
                <a:sym typeface="Montserrat"/>
              </a:rPr>
              <a:t> (I Peter 2).” What’s the darkness? What’s the light?</a:t>
            </a:r>
            <a:endParaRPr sz="2800">
              <a:solidFill>
                <a:schemeClr val="dk1"/>
              </a:solidFill>
              <a:latin typeface="Montserrat"/>
              <a:ea typeface="Montserrat"/>
              <a:cs typeface="Montserrat"/>
              <a:sym typeface="Montserrat"/>
            </a:endParaRPr>
          </a:p>
        </p:txBody>
      </p:sp>
      <p:sp>
        <p:nvSpPr>
          <p:cNvPr id="182" name="Google Shape;182;p31"/>
          <p:cNvSpPr txBox="1"/>
          <p:nvPr/>
        </p:nvSpPr>
        <p:spPr>
          <a:xfrm>
            <a:off x="730350" y="3030900"/>
            <a:ext cx="7683300" cy="1574700"/>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Clr>
                <a:schemeClr val="dk1"/>
              </a:buClr>
              <a:buSzPts val="1100"/>
              <a:buFont typeface="Arial"/>
              <a:buNone/>
            </a:pPr>
            <a:r>
              <a:rPr lang="en" sz="4200">
                <a:solidFill>
                  <a:schemeClr val="dk1"/>
                </a:solidFill>
                <a:latin typeface="Montserrat SemiBold"/>
                <a:ea typeface="Montserrat SemiBold"/>
                <a:cs typeface="Montserrat SemiBold"/>
                <a:sym typeface="Montserrat SemiBold"/>
              </a:rPr>
              <a:t>What are the implications of this doctrine?</a:t>
            </a:r>
            <a:endParaRPr sz="42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556800" y="595350"/>
            <a:ext cx="8030400" cy="3952800"/>
          </a:xfrm>
          <a:prstGeom prst="rect">
            <a:avLst/>
          </a:prstGeom>
          <a:solidFill>
            <a:srgbClr val="FDE2B9"/>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605"/>
              <a:buFont typeface="Arial"/>
              <a:buNone/>
            </a:pPr>
            <a:r>
              <a:rPr lang="en" sz="9130">
                <a:solidFill>
                  <a:schemeClr val="dk1"/>
                </a:solidFill>
                <a:latin typeface="Montserrat"/>
                <a:ea typeface="Montserrat"/>
                <a:cs typeface="Montserrat"/>
                <a:sym typeface="Montserrat"/>
              </a:rPr>
              <a:t>Mission Trails</a:t>
            </a:r>
            <a:endParaRPr sz="594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7E53"/>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a:noFill/>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p:cNvPicPr preferRelativeResize="0"/>
          <p:nvPr/>
        </p:nvPicPr>
        <p:blipFill>
          <a:blip r:embed="rId3">
            <a:alphaModFix/>
          </a:blip>
          <a:stretch>
            <a:fillRect/>
          </a:stretch>
        </p:blipFill>
        <p:spPr>
          <a:xfrm>
            <a:off x="1403057" y="197639"/>
            <a:ext cx="6337894" cy="4748225"/>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6" name="Google Shape;76;p16"/>
          <p:cNvSpPr txBox="1">
            <a:spLocks noGrp="1"/>
          </p:cNvSpPr>
          <p:nvPr>
            <p:ph type="body" idx="1"/>
          </p:nvPr>
        </p:nvSpPr>
        <p:spPr>
          <a:xfrm>
            <a:off x="567450" y="617250"/>
            <a:ext cx="8009100" cy="3909000"/>
          </a:xfrm>
          <a:prstGeom prst="rect">
            <a:avLst/>
          </a:prstGeom>
          <a:solidFill>
            <a:srgbClr val="FDE2B9"/>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1200"/>
              </a:spcAft>
              <a:buClr>
                <a:schemeClr val="dk1"/>
              </a:buClr>
              <a:buSzPts val="1100"/>
              <a:buFont typeface="Arial"/>
              <a:buNone/>
            </a:pPr>
            <a:r>
              <a:rPr lang="en" sz="3000">
                <a:solidFill>
                  <a:schemeClr val="dk1"/>
                </a:solidFill>
                <a:latin typeface="Lato"/>
                <a:ea typeface="Lato"/>
                <a:cs typeface="Lato"/>
                <a:sym typeface="Lato"/>
              </a:rPr>
              <a:t>Missionaries follow a trail. Tarapoto, Peru lies in the foothills of the Andes Mountains which rise to its west, and it serves as a departure point for excursions into the wilds of the Amazon Basin to the east.  Here’s how, years ago, the Gospel made its way to this remote place, and beyond. </a:t>
            </a:r>
            <a:endParaRPr sz="300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2" name="Google Shape;82;p17"/>
          <p:cNvSpPr txBox="1">
            <a:spLocks noGrp="1"/>
          </p:cNvSpPr>
          <p:nvPr>
            <p:ph type="body" idx="1"/>
          </p:nvPr>
        </p:nvSpPr>
        <p:spPr>
          <a:xfrm>
            <a:off x="155043" y="185793"/>
            <a:ext cx="8833914" cy="4771914"/>
          </a:xfrm>
          <a:prstGeom prst="rect">
            <a:avLst/>
          </a:prstGeom>
          <a:solidFill>
            <a:srgbClr val="FDE2B9"/>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1200"/>
              </a:spcAft>
              <a:buClr>
                <a:schemeClr val="dk1"/>
              </a:buClr>
              <a:buSzPts val="1100"/>
              <a:buFont typeface="Arial"/>
              <a:buNone/>
            </a:pPr>
            <a:r>
              <a:rPr lang="en" sz="2750" dirty="0">
                <a:solidFill>
                  <a:schemeClr val="dk1"/>
                </a:solidFill>
                <a:latin typeface="Lato"/>
                <a:ea typeface="Lato"/>
                <a:cs typeface="Lato"/>
                <a:sym typeface="Lato"/>
              </a:rPr>
              <a:t>Lydia Soplin traveled from Tarapoto to Lima in search of employment. She learned about Jesus from ELS missionaries there, became a Christian, and then encouraged the missionaries to bring the Gospel to her family back in Tarapoto. Traveling there, they were welcomed by Lydia’s aunt, Nellie. Also found: Ramon and Soccorro, customers at the sidewalk cafe Nellie operated in front of her home where she sold skewers of roasted pork, chicken, and plantains to her neighbors.</a:t>
            </a:r>
            <a:endParaRPr sz="2750" dirty="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8" name="Google Shape;88;p18"/>
          <p:cNvSpPr txBox="1">
            <a:spLocks noGrp="1"/>
          </p:cNvSpPr>
          <p:nvPr>
            <p:ph type="body" idx="1"/>
          </p:nvPr>
        </p:nvSpPr>
        <p:spPr>
          <a:xfrm>
            <a:off x="4825375" y="297450"/>
            <a:ext cx="4151100" cy="4548600"/>
          </a:xfrm>
          <a:prstGeom prst="rect">
            <a:avLst/>
          </a:prstGeom>
          <a:solidFill>
            <a:srgbClr val="FDE2B9"/>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0"/>
              </a:spcAft>
              <a:buClr>
                <a:schemeClr val="dk1"/>
              </a:buClr>
              <a:buSzPts val="1100"/>
              <a:buFont typeface="Arial"/>
              <a:buNone/>
            </a:pPr>
            <a:r>
              <a:rPr lang="en" sz="2800" dirty="0">
                <a:solidFill>
                  <a:schemeClr val="dk1"/>
                </a:solidFill>
                <a:latin typeface="Lato"/>
                <a:ea typeface="Lato"/>
                <a:cs typeface="Lato"/>
                <a:sym typeface="Lato"/>
              </a:rPr>
              <a:t>Ramon’s original home was the Huallaga River town of Pelejo, and in time missionaries carried the Gospel to that thatch-roof village. It became the headquarters for ELS mission work in the rainforest. </a:t>
            </a:r>
            <a:endParaRPr sz="2800" dirty="0">
              <a:solidFill>
                <a:schemeClr val="dk1"/>
              </a:solidFill>
              <a:latin typeface="Lato"/>
              <a:ea typeface="Lato"/>
              <a:cs typeface="Lato"/>
              <a:sym typeface="Lato"/>
            </a:endParaRPr>
          </a:p>
        </p:txBody>
      </p:sp>
      <p:pic>
        <p:nvPicPr>
          <p:cNvPr id="89" name="Google Shape;89;p18"/>
          <p:cNvPicPr preferRelativeResize="0"/>
          <p:nvPr/>
        </p:nvPicPr>
        <p:blipFill>
          <a:blip r:embed="rId3">
            <a:alphaModFix/>
          </a:blip>
          <a:stretch>
            <a:fillRect/>
          </a:stretch>
        </p:blipFill>
        <p:spPr>
          <a:xfrm>
            <a:off x="195650" y="932400"/>
            <a:ext cx="4376350" cy="3278704"/>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5" name="Google Shape;95;p19"/>
          <p:cNvSpPr txBox="1">
            <a:spLocks noGrp="1"/>
          </p:cNvSpPr>
          <p:nvPr>
            <p:ph type="body" idx="1"/>
          </p:nvPr>
        </p:nvSpPr>
        <p:spPr>
          <a:xfrm>
            <a:off x="4957494" y="219881"/>
            <a:ext cx="4057500" cy="4703735"/>
          </a:xfrm>
          <a:prstGeom prst="rect">
            <a:avLst/>
          </a:prstGeom>
          <a:solidFill>
            <a:srgbClr val="FDE2B9"/>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0"/>
              </a:spcAft>
              <a:buClr>
                <a:schemeClr val="dk1"/>
              </a:buClr>
              <a:buSzPts val="1100"/>
              <a:buFont typeface="Arial"/>
              <a:buNone/>
            </a:pPr>
            <a:r>
              <a:rPr lang="en" sz="2800" dirty="0">
                <a:solidFill>
                  <a:schemeClr val="dk1"/>
                </a:solidFill>
                <a:latin typeface="Lato"/>
                <a:ea typeface="Lato"/>
                <a:cs typeface="Lato"/>
                <a:sym typeface="Lato"/>
              </a:rPr>
              <a:t>Eventually Peruvian missionaries began to travel the rainforest rivers in dugout canoes to bring the Gospel to even more remote jungle villages (World Mission Souvenir, ca 2012).</a:t>
            </a:r>
            <a:endParaRPr sz="2800" dirty="0">
              <a:solidFill>
                <a:schemeClr val="dk1"/>
              </a:solidFill>
              <a:latin typeface="Lato"/>
              <a:ea typeface="Lato"/>
              <a:cs typeface="Lato"/>
              <a:sym typeface="Lato"/>
            </a:endParaRPr>
          </a:p>
        </p:txBody>
      </p:sp>
      <p:pic>
        <p:nvPicPr>
          <p:cNvPr id="96" name="Google Shape;96;p19"/>
          <p:cNvPicPr preferRelativeResize="0"/>
          <p:nvPr/>
        </p:nvPicPr>
        <p:blipFill>
          <a:blip r:embed="rId3">
            <a:alphaModFix/>
          </a:blip>
          <a:stretch>
            <a:fillRect/>
          </a:stretch>
        </p:blipFill>
        <p:spPr>
          <a:xfrm>
            <a:off x="183250" y="861762"/>
            <a:ext cx="4564944" cy="3419975"/>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2" name="Google Shape;102;p20"/>
          <p:cNvSpPr txBox="1">
            <a:spLocks noGrp="1"/>
          </p:cNvSpPr>
          <p:nvPr>
            <p:ph type="body" idx="1"/>
          </p:nvPr>
        </p:nvSpPr>
        <p:spPr>
          <a:xfrm>
            <a:off x="4956200" y="224725"/>
            <a:ext cx="4057500" cy="4602997"/>
          </a:xfrm>
          <a:prstGeom prst="rect">
            <a:avLst/>
          </a:prstGeom>
          <a:solidFill>
            <a:srgbClr val="FDE2B9"/>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0"/>
              </a:spcAft>
              <a:buClr>
                <a:schemeClr val="dk1"/>
              </a:buClr>
              <a:buSzPts val="1100"/>
              <a:buFont typeface="Arial"/>
              <a:buNone/>
            </a:pPr>
            <a:r>
              <a:rPr lang="en" sz="2800" dirty="0">
                <a:solidFill>
                  <a:schemeClr val="dk1"/>
                </a:solidFill>
                <a:latin typeface="Lato"/>
                <a:ea typeface="Lato"/>
                <a:cs typeface="Lato"/>
                <a:sym typeface="Lato"/>
              </a:rPr>
              <a:t>Did you note the trail the missionaries followed? Lydia — to Nellie  — to Ramon and Socorro — to the river village of Pelejo — then deeper into the rainforest beneath its lush green canopy.</a:t>
            </a:r>
            <a:endParaRPr sz="2800" dirty="0">
              <a:solidFill>
                <a:schemeClr val="dk1"/>
              </a:solidFill>
              <a:latin typeface="Lato"/>
              <a:ea typeface="Lato"/>
              <a:cs typeface="Lato"/>
              <a:sym typeface="Lato"/>
            </a:endParaRPr>
          </a:p>
        </p:txBody>
      </p:sp>
      <p:pic>
        <p:nvPicPr>
          <p:cNvPr id="103" name="Google Shape;103;p20"/>
          <p:cNvPicPr preferRelativeResize="0"/>
          <p:nvPr/>
        </p:nvPicPr>
        <p:blipFill>
          <a:blip r:embed="rId3">
            <a:alphaModFix/>
          </a:blip>
          <a:stretch>
            <a:fillRect/>
          </a:stretch>
        </p:blipFill>
        <p:spPr>
          <a:xfrm>
            <a:off x="183250" y="861762"/>
            <a:ext cx="4564944" cy="3419975"/>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9" name="Google Shape;109;p21"/>
          <p:cNvSpPr txBox="1">
            <a:spLocks noGrp="1"/>
          </p:cNvSpPr>
          <p:nvPr>
            <p:ph type="body" idx="1"/>
          </p:nvPr>
        </p:nvSpPr>
        <p:spPr>
          <a:xfrm>
            <a:off x="439050" y="491850"/>
            <a:ext cx="8265900" cy="4159800"/>
          </a:xfrm>
          <a:prstGeom prst="rect">
            <a:avLst/>
          </a:prstGeom>
          <a:solidFill>
            <a:srgbClr val="FDE2B9"/>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1200"/>
              </a:spcAft>
              <a:buClr>
                <a:schemeClr val="dk1"/>
              </a:buClr>
              <a:buSzPts val="1100"/>
              <a:buFont typeface="Arial"/>
              <a:buNone/>
            </a:pPr>
            <a:r>
              <a:rPr lang="en" sz="2800">
                <a:solidFill>
                  <a:schemeClr val="dk1"/>
                </a:solidFill>
                <a:latin typeface="Lato"/>
                <a:ea typeface="Lato"/>
                <a:cs typeface="Lato"/>
                <a:sym typeface="Lato"/>
              </a:rPr>
              <a:t>The Gospel moves forward and outward on its mission, following the pattern of the early church: “</a:t>
            </a:r>
            <a:r>
              <a:rPr lang="en" sz="2800" i="1">
                <a:solidFill>
                  <a:schemeClr val="dk1"/>
                </a:solidFill>
                <a:latin typeface="Lato"/>
                <a:ea typeface="Lato"/>
                <a:cs typeface="Lato"/>
                <a:sym typeface="Lato"/>
              </a:rPr>
              <a:t>In this way the word of the Lord spread widely and grew in power</a:t>
            </a:r>
            <a:r>
              <a:rPr lang="en" sz="2800">
                <a:solidFill>
                  <a:schemeClr val="dk1"/>
                </a:solidFill>
                <a:latin typeface="Lato"/>
                <a:ea typeface="Lato"/>
                <a:cs typeface="Lato"/>
                <a:sym typeface="Lato"/>
              </a:rPr>
              <a:t> (Acts 19).” Final results of the Gospel’s advance? They must be left in God’s hands, and not always as we might wish, but we know many blessings are received by all who learn of Christ, our Savior!</a:t>
            </a:r>
            <a:endParaRPr sz="28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701</Words>
  <Application>Microsoft Office PowerPoint</Application>
  <PresentationFormat>On-screen Show (16:9)</PresentationFormat>
  <Paragraphs>25</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Montserrat</vt:lpstr>
      <vt:lpstr>Lato</vt:lpstr>
      <vt:lpstr>Montserrat SemiBold</vt:lpstr>
      <vt:lpstr>Montserrat Medium</vt:lpstr>
      <vt:lpstr>Waiting for the Sunrise</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New Hope Lutheran</dc:creator>
  <cp:lastModifiedBy>Ruggles, Cheyanna</cp:lastModifiedBy>
  <cp:revision>1</cp:revision>
  <dcterms:modified xsi:type="dcterms:W3CDTF">2025-05-10T02:31:53Z</dcterms:modified>
</cp:coreProperties>
</file>