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SemiBold" panose="00000700000000000000" pitchFamily="2" charset="0"/>
      <p:regular r:id="rId29"/>
      <p:bold r:id="rId30"/>
      <p:italic r:id="rId31"/>
      <p:boldItalic r:id="rId32"/>
    </p:embeddedFont>
    <p:embeddedFont>
      <p:font typeface="Waiting for the Sunris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61748024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461748024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5b2f2fcf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61748024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461748024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61748024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61748024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980e3ebc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980e3ebc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37851f810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61748024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61748024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61748024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61748024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980e3ebc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d980e3ebc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61748024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61748024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d980e3ebc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d980e3eb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d5b2f2fcf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d5b2f2fcf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980e3ebc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d980e3ebc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7851f810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37851f810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4" name="Google Shape;114;p22"/>
          <p:cNvSpPr txBox="1"/>
          <p:nvPr/>
        </p:nvSpPr>
        <p:spPr>
          <a:xfrm>
            <a:off x="386850" y="351450"/>
            <a:ext cx="8370300" cy="44406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3500">
                <a:solidFill>
                  <a:schemeClr val="dk1"/>
                </a:solidFill>
                <a:latin typeface="Montserrat SemiBold"/>
                <a:ea typeface="Montserrat SemiBold"/>
                <a:cs typeface="Montserrat SemiBold"/>
                <a:sym typeface="Montserrat SemiBold"/>
              </a:rPr>
              <a:t>Since Jesus warned his followers about causing offense by unfaithfulness in ministry </a:t>
            </a:r>
            <a:r>
              <a:rPr lang="en" sz="3500" i="1">
                <a:solidFill>
                  <a:schemeClr val="dk1"/>
                </a:solidFill>
                <a:latin typeface="Montserrat SemiBold"/>
                <a:ea typeface="Montserrat SemiBold"/>
                <a:cs typeface="Montserrat SemiBold"/>
                <a:sym typeface="Montserrat SemiBold"/>
              </a:rPr>
              <a:t>(“millstone hung around his neck (Matthew 6),”</a:t>
            </a:r>
            <a:r>
              <a:rPr lang="en" sz="3500">
                <a:solidFill>
                  <a:schemeClr val="dk1"/>
                </a:solidFill>
                <a:latin typeface="Montserrat SemiBold"/>
                <a:ea typeface="Montserrat SemiBold"/>
                <a:cs typeface="Montserrat SemiBold"/>
                <a:sym typeface="Montserrat SemiBold"/>
              </a:rPr>
              <a:t> what the high expectations for those who preach and teach in the congregation?</a:t>
            </a:r>
            <a:endParaRPr sz="3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1A4C8"/>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0" name="Google Shape;120;p23"/>
          <p:cNvSpPr txBox="1">
            <a:spLocks noGrp="1"/>
          </p:cNvSpPr>
          <p:nvPr>
            <p:ph type="body" idx="1"/>
          </p:nvPr>
        </p:nvSpPr>
        <p:spPr>
          <a:xfrm>
            <a:off x="0" y="0"/>
            <a:ext cx="9144000" cy="5143500"/>
          </a:xfrm>
          <a:prstGeom prst="rect">
            <a:avLst/>
          </a:prstGeom>
          <a:solidFill>
            <a:srgbClr val="486995"/>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1" name="Google Shape;121;p23"/>
          <p:cNvPicPr preferRelativeResize="0"/>
          <p:nvPr/>
        </p:nvPicPr>
        <p:blipFill rotWithShape="1">
          <a:blip r:embed="rId3">
            <a:alphaModFix/>
          </a:blip>
          <a:srcRect t="10542" b="3745"/>
          <a:stretch/>
        </p:blipFill>
        <p:spPr>
          <a:xfrm>
            <a:off x="1007675" y="281538"/>
            <a:ext cx="7128650" cy="4580425"/>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1A4C8"/>
        </a:soli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7" name="Google Shape;127;p24"/>
          <p:cNvSpPr txBox="1">
            <a:spLocks noGrp="1"/>
          </p:cNvSpPr>
          <p:nvPr>
            <p:ph type="body" idx="1"/>
          </p:nvPr>
        </p:nvSpPr>
        <p:spPr>
          <a:xfrm>
            <a:off x="0" y="0"/>
            <a:ext cx="9144000" cy="5143500"/>
          </a:xfrm>
          <a:prstGeom prst="rect">
            <a:avLst/>
          </a:prstGeom>
          <a:solidFill>
            <a:srgbClr val="486995"/>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28" name="Google Shape;128;p24"/>
          <p:cNvSpPr txBox="1"/>
          <p:nvPr/>
        </p:nvSpPr>
        <p:spPr>
          <a:xfrm>
            <a:off x="311700" y="626987"/>
            <a:ext cx="8520600" cy="3889525"/>
          </a:xfrm>
          <a:prstGeom prst="rect">
            <a:avLst/>
          </a:prstGeom>
          <a:solidFill>
            <a:srgbClr val="ECD66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sz="3500">
                <a:solidFill>
                  <a:schemeClr val="dk1"/>
                </a:solidFill>
                <a:latin typeface="Lato"/>
                <a:ea typeface="Lato"/>
                <a:cs typeface="Lato"/>
                <a:sym typeface="Lato"/>
              </a:rPr>
              <a:t>Jungle evangelists, Maribi and German, sometimes traveled by dugout canoes to remote thatch-roof villages in the Peruvian rainforest. Often they relied on family connections to make their introductions to strangers so they could share the Gospel.</a:t>
            </a:r>
            <a:endParaRPr sz="35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1A4C8"/>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4" name="Google Shape;134;p25"/>
          <p:cNvSpPr txBox="1">
            <a:spLocks noGrp="1"/>
          </p:cNvSpPr>
          <p:nvPr>
            <p:ph type="body" idx="1"/>
          </p:nvPr>
        </p:nvSpPr>
        <p:spPr>
          <a:xfrm>
            <a:off x="0" y="0"/>
            <a:ext cx="9144000" cy="5143500"/>
          </a:xfrm>
          <a:prstGeom prst="rect">
            <a:avLst/>
          </a:prstGeom>
          <a:solidFill>
            <a:srgbClr val="486995"/>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5" name="Google Shape;135;p25"/>
          <p:cNvSpPr txBox="1"/>
          <p:nvPr/>
        </p:nvSpPr>
        <p:spPr>
          <a:xfrm>
            <a:off x="165150" y="320550"/>
            <a:ext cx="8813700" cy="4502400"/>
          </a:xfrm>
          <a:prstGeom prst="rect">
            <a:avLst/>
          </a:prstGeom>
          <a:solidFill>
            <a:srgbClr val="ECD665"/>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 sz="3000">
                <a:solidFill>
                  <a:schemeClr val="dk1"/>
                </a:solidFill>
                <a:latin typeface="Lato"/>
                <a:ea typeface="Lato"/>
                <a:cs typeface="Lato"/>
                <a:sym typeface="Lato"/>
              </a:rPr>
              <a:t>They were following St. Paul’s instructions: “</a:t>
            </a:r>
            <a:r>
              <a:rPr lang="en" sz="3000" i="1">
                <a:solidFill>
                  <a:schemeClr val="dk1"/>
                </a:solidFill>
                <a:latin typeface="Lato"/>
                <a:ea typeface="Lato"/>
                <a:cs typeface="Lato"/>
                <a:sym typeface="Lato"/>
              </a:rPr>
              <a:t>And the things you have heard me say in the presence of many witnesses entrust to reliable men who will also be qualified to teach others </a:t>
            </a:r>
            <a:r>
              <a:rPr lang="en" sz="3000">
                <a:solidFill>
                  <a:schemeClr val="dk1"/>
                </a:solidFill>
                <a:latin typeface="Lato"/>
                <a:ea typeface="Lato"/>
                <a:cs typeface="Lato"/>
                <a:sym typeface="Lato"/>
              </a:rPr>
              <a:t>(2 Timothy 2).” Maribi was once offered significant financial support from a non-denominational sect to serve in its ministry. He declined, saying that he was committed to remaining a servant in the Lutheran Church.</a:t>
            </a:r>
            <a:endParaRPr sz="30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1" name="Google Shape;141;p26"/>
          <p:cNvSpPr txBox="1"/>
          <p:nvPr/>
        </p:nvSpPr>
        <p:spPr>
          <a:xfrm>
            <a:off x="739200" y="697406"/>
            <a:ext cx="7665600" cy="3748688"/>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600">
                <a:solidFill>
                  <a:schemeClr val="dk1"/>
                </a:solidFill>
                <a:latin typeface="Montserrat SemiBold"/>
                <a:ea typeface="Montserrat SemiBold"/>
                <a:cs typeface="Montserrat SemiBold"/>
                <a:sym typeface="Montserrat SemiBold"/>
              </a:rPr>
              <a:t>What is the most important personal service a pastor provided to me?</a:t>
            </a:r>
            <a:endParaRPr sz="4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7" name="Google Shape;147;p27"/>
          <p:cNvSpPr txBox="1"/>
          <p:nvPr/>
        </p:nvSpPr>
        <p:spPr>
          <a:xfrm>
            <a:off x="311700" y="122377"/>
            <a:ext cx="8442000" cy="2775345"/>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300">
                <a:solidFill>
                  <a:schemeClr val="dk1"/>
                </a:solidFill>
                <a:latin typeface="Montserrat SemiBold"/>
                <a:ea typeface="Montserrat SemiBold"/>
                <a:cs typeface="Montserrat SemiBold"/>
                <a:sym typeface="Montserrat SemiBold"/>
              </a:rPr>
              <a:t>How does our congregation support our pastor’s ministry and/or encourage him?  </a:t>
            </a:r>
            <a:endParaRPr sz="4300">
              <a:solidFill>
                <a:schemeClr val="dk2"/>
              </a:solidFill>
              <a:latin typeface="Montserrat SemiBold"/>
              <a:ea typeface="Montserrat SemiBold"/>
              <a:cs typeface="Montserrat SemiBold"/>
              <a:sym typeface="Montserrat SemiBold"/>
            </a:endParaRPr>
          </a:p>
        </p:txBody>
      </p:sp>
      <p:sp>
        <p:nvSpPr>
          <p:cNvPr id="148" name="Google Shape;148;p27"/>
          <p:cNvSpPr txBox="1"/>
          <p:nvPr/>
        </p:nvSpPr>
        <p:spPr>
          <a:xfrm>
            <a:off x="1341000" y="3303375"/>
            <a:ext cx="6383400" cy="15084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300">
                <a:solidFill>
                  <a:schemeClr val="dk1"/>
                </a:solidFill>
                <a:latin typeface="Montserrat SemiBold"/>
                <a:ea typeface="Montserrat SemiBold"/>
                <a:cs typeface="Montserrat SemiBold"/>
                <a:sym typeface="Montserrat SemiBold"/>
              </a:rPr>
              <a:t>How can we do better?</a:t>
            </a:r>
            <a:endParaRPr sz="4300">
              <a:solidFill>
                <a:schemeClr val="dk2"/>
              </a:solidFill>
              <a:latin typeface="Montserrat SemiBold"/>
              <a:ea typeface="Montserrat SemiBold"/>
              <a:cs typeface="Montserrat SemiBold"/>
              <a:sym typeface="Montserrat SemiBold"/>
            </a:endParaRPr>
          </a:p>
        </p:txBody>
      </p:sp>
      <p:sp>
        <p:nvSpPr>
          <p:cNvPr id="149" name="Google Shape;149;p27"/>
          <p:cNvSpPr/>
          <p:nvPr/>
        </p:nvSpPr>
        <p:spPr>
          <a:xfrm rot="5400000">
            <a:off x="4167750" y="2694450"/>
            <a:ext cx="729900" cy="609600"/>
          </a:xfrm>
          <a:prstGeom prst="rightArrow">
            <a:avLst>
              <a:gd name="adj1" fmla="val 50000"/>
              <a:gd name="adj2" fmla="val 50000"/>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5" name="Google Shape;155;p28"/>
          <p:cNvSpPr txBox="1"/>
          <p:nvPr/>
        </p:nvSpPr>
        <p:spPr>
          <a:xfrm>
            <a:off x="739200" y="945166"/>
            <a:ext cx="7665600" cy="3253168"/>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5200" dirty="0">
                <a:solidFill>
                  <a:schemeClr val="dk1"/>
                </a:solidFill>
                <a:latin typeface="Montserrat SemiBold"/>
                <a:ea typeface="Montserrat SemiBold"/>
                <a:cs typeface="Montserrat SemiBold"/>
                <a:sym typeface="Montserrat SemiBold"/>
              </a:rPr>
              <a:t>What assistance to pastoral ministry can laymen give?</a:t>
            </a:r>
            <a:endParaRPr sz="5200"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1" name="Google Shape;161;p29"/>
          <p:cNvSpPr txBox="1"/>
          <p:nvPr/>
        </p:nvSpPr>
        <p:spPr>
          <a:xfrm>
            <a:off x="273600" y="221375"/>
            <a:ext cx="8596800" cy="10200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2800">
                <a:solidFill>
                  <a:schemeClr val="dk1"/>
                </a:solidFill>
                <a:latin typeface="Montserrat"/>
                <a:ea typeface="Montserrat"/>
                <a:cs typeface="Montserrat"/>
                <a:sym typeface="Montserrat"/>
              </a:rPr>
              <a:t>We admire Maribi’s commitment to our Lutheran faith and fellowship.</a:t>
            </a:r>
            <a:endParaRPr sz="2800">
              <a:solidFill>
                <a:schemeClr val="dk1"/>
              </a:solidFill>
              <a:latin typeface="Montserrat"/>
              <a:ea typeface="Montserrat"/>
              <a:cs typeface="Montserrat"/>
              <a:sym typeface="Montserrat"/>
            </a:endParaRPr>
          </a:p>
        </p:txBody>
      </p:sp>
      <p:sp>
        <p:nvSpPr>
          <p:cNvPr id="162" name="Google Shape;162;p29"/>
          <p:cNvSpPr txBox="1"/>
          <p:nvPr/>
        </p:nvSpPr>
        <p:spPr>
          <a:xfrm>
            <a:off x="190650" y="1728461"/>
            <a:ext cx="8762700" cy="2970014"/>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2800">
                <a:solidFill>
                  <a:schemeClr val="dk1"/>
                </a:solidFill>
                <a:latin typeface="Montserrat SemiBold"/>
                <a:ea typeface="Montserrat SemiBold"/>
                <a:cs typeface="Montserrat SemiBold"/>
                <a:sym typeface="Montserrat SemiBold"/>
              </a:rPr>
              <a:t>What might tempt a pastor to “break the coconut,” that is, to be unfaithful to his calling in dealing with prospects for the church or in dealing with non-members at church services like weddings, baptisms, etc.?</a:t>
            </a:r>
            <a:endParaRPr sz="28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30"/>
          <p:cNvSpPr txBox="1"/>
          <p:nvPr/>
        </p:nvSpPr>
        <p:spPr>
          <a:xfrm>
            <a:off x="429150" y="308700"/>
            <a:ext cx="8285700" cy="18471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600" i="1">
                <a:solidFill>
                  <a:schemeClr val="dk1"/>
                </a:solidFill>
                <a:latin typeface="Montserrat"/>
                <a:ea typeface="Montserrat"/>
                <a:cs typeface="Montserrat"/>
                <a:sym typeface="Montserrat"/>
              </a:rPr>
              <a:t>“Now it is required that those who have been given a trust must prove faithful</a:t>
            </a:r>
            <a:r>
              <a:rPr lang="en" sz="3600">
                <a:solidFill>
                  <a:schemeClr val="dk1"/>
                </a:solidFill>
                <a:latin typeface="Montserrat"/>
                <a:ea typeface="Montserrat"/>
                <a:cs typeface="Montserrat"/>
                <a:sym typeface="Montserrat"/>
              </a:rPr>
              <a:t> (I Corinthians 4).” </a:t>
            </a:r>
            <a:endParaRPr sz="3600">
              <a:solidFill>
                <a:schemeClr val="dk2"/>
              </a:solidFill>
              <a:latin typeface="Montserrat"/>
              <a:ea typeface="Montserrat"/>
              <a:cs typeface="Montserrat"/>
              <a:sym typeface="Montserrat"/>
            </a:endParaRPr>
          </a:p>
        </p:txBody>
      </p:sp>
      <p:sp>
        <p:nvSpPr>
          <p:cNvPr id="169" name="Google Shape;169;p30"/>
          <p:cNvSpPr txBox="1"/>
          <p:nvPr/>
        </p:nvSpPr>
        <p:spPr>
          <a:xfrm>
            <a:off x="1125000" y="2488150"/>
            <a:ext cx="6894000" cy="22626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500">
                <a:solidFill>
                  <a:schemeClr val="dk1"/>
                </a:solidFill>
                <a:latin typeface="Montserrat SemiBold"/>
                <a:ea typeface="Montserrat SemiBold"/>
                <a:cs typeface="Montserrat SemiBold"/>
                <a:sym typeface="Montserrat SemiBold"/>
              </a:rPr>
              <a:t>What are the implications of this for public ministry?</a:t>
            </a:r>
            <a:endParaRPr sz="45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4D704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dirty="0">
                <a:solidFill>
                  <a:schemeClr val="lt1"/>
                </a:solidFill>
                <a:latin typeface="Montserrat"/>
                <a:ea typeface="Montserrat"/>
                <a:cs typeface="Montserrat"/>
                <a:sym typeface="Montserrat"/>
              </a:rPr>
              <a:t> He Broke the Coconut</a:t>
            </a:r>
            <a:endParaRPr sz="5940" dirty="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704F"/>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2712388" y="89750"/>
            <a:ext cx="3719225" cy="49640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47700" y="727650"/>
            <a:ext cx="8448600" cy="36882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300">
                <a:solidFill>
                  <a:schemeClr val="dk1"/>
                </a:solidFill>
                <a:latin typeface="Lato"/>
                <a:ea typeface="Lato"/>
                <a:cs typeface="Lato"/>
                <a:sym typeface="Lato"/>
              </a:rPr>
              <a:t>“He broke the coconut!” an Indian pastor said in disgust. He was referring to a former fellow-pastor who had blatantly abandoned the Lutheran practice of church fellowship. The man was running for public office, and while campaigning in a Hindu community, “He broke the coconut!”</a:t>
            </a:r>
            <a:endParaRPr sz="33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202066" y="174016"/>
            <a:ext cx="8739867" cy="4795467"/>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Among Hindus, the coconut is a sacred fruit. To break one open during a worship service (like a wedding) or in a special event (like ground-breaking for a house construction) is to acknowledge that one’s prideful ego must be broken and one must humbly submit to a particular Hindu god. For a Christian pastor to perform such a ritual publicly is a practical denial of allegiance to the one true Triune God, and an acceptance of one or more of the myriad false Hindu deities.</a:t>
            </a:r>
            <a:endParaRPr sz="3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4514775" y="192450"/>
            <a:ext cx="4266300" cy="47586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Coconut juice is commonly thought to possess a cooling quality for a human body on a hot day. So sipping from a coconut broken with a machete is perfectly acceptable. Same action, different context and meaning.</a:t>
            </a:r>
            <a:endParaRPr sz="3000">
              <a:solidFill>
                <a:schemeClr val="dk1"/>
              </a:solidFill>
              <a:latin typeface="Lato"/>
              <a:ea typeface="Lato"/>
              <a:cs typeface="Lato"/>
              <a:sym typeface="Lato"/>
            </a:endParaRPr>
          </a:p>
        </p:txBody>
      </p:sp>
      <p:pic>
        <p:nvPicPr>
          <p:cNvPr id="89" name="Google Shape;89;p18"/>
          <p:cNvPicPr preferRelativeResize="0"/>
          <p:nvPr/>
        </p:nvPicPr>
        <p:blipFill>
          <a:blip r:embed="rId3">
            <a:alphaModFix/>
          </a:blip>
          <a:stretch>
            <a:fillRect/>
          </a:stretch>
        </p:blipFill>
        <p:spPr>
          <a:xfrm>
            <a:off x="373663" y="89750"/>
            <a:ext cx="3719225" cy="49640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446250" y="369300"/>
            <a:ext cx="8251500" cy="44049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None/>
            </a:pPr>
            <a:r>
              <a:rPr lang="en" sz="3000">
                <a:solidFill>
                  <a:schemeClr val="dk1"/>
                </a:solidFill>
                <a:latin typeface="Lato"/>
                <a:ea typeface="Lato"/>
                <a:cs typeface="Lato"/>
                <a:sym typeface="Lato"/>
              </a:rPr>
              <a:t>Christians are careful so that their behavior does not send confusing signals about the faith. We must resist the temptation to deny our Savior by the way we act or speak. Holy Scripture clearly reminds to repent of all sin. Seeing again the faithfulness of our Savior despite his suffering is a sharp rebuke for our failing.</a:t>
            </a:r>
            <a:endParaRPr sz="30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1" name="Google Shape;101;p20"/>
          <p:cNvSpPr txBox="1">
            <a:spLocks noGrp="1"/>
          </p:cNvSpPr>
          <p:nvPr>
            <p:ph type="body" idx="1"/>
          </p:nvPr>
        </p:nvSpPr>
        <p:spPr>
          <a:xfrm>
            <a:off x="548400" y="666900"/>
            <a:ext cx="8047200" cy="38097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None/>
            </a:pPr>
            <a:r>
              <a:rPr lang="en" sz="3000">
                <a:solidFill>
                  <a:schemeClr val="dk1"/>
                </a:solidFill>
                <a:latin typeface="Lato"/>
                <a:ea typeface="Lato"/>
                <a:cs typeface="Lato"/>
                <a:sym typeface="Lato"/>
              </a:rPr>
              <a:t>But still we can sing, “Thou hast not left me, oft as I left Thee. On to the close, O Lord, abide with me.” (Evangelical Lutheran Hymnary, #561) because God promises us that “</a:t>
            </a:r>
            <a:r>
              <a:rPr lang="en" sz="3000" i="1">
                <a:solidFill>
                  <a:schemeClr val="dk1"/>
                </a:solidFill>
                <a:latin typeface="Lato"/>
                <a:ea typeface="Lato"/>
                <a:cs typeface="Lato"/>
                <a:sym typeface="Lato"/>
              </a:rPr>
              <a:t>if we confess our sins, he is faithful and just and will forgive our sins and purify us from all unrighteousness </a:t>
            </a:r>
            <a:r>
              <a:rPr lang="en" sz="3000">
                <a:solidFill>
                  <a:schemeClr val="dk1"/>
                </a:solidFill>
                <a:latin typeface="Lato"/>
                <a:ea typeface="Lato"/>
                <a:cs typeface="Lato"/>
                <a:sym typeface="Lato"/>
              </a:rPr>
              <a:t>(I John 1).”</a:t>
            </a:r>
            <a:endParaRPr sz="30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7" name="Google Shape;107;p21"/>
          <p:cNvSpPr txBox="1"/>
          <p:nvPr/>
        </p:nvSpPr>
        <p:spPr>
          <a:xfrm>
            <a:off x="235600" y="176500"/>
            <a:ext cx="8596800" cy="22551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2800">
                <a:solidFill>
                  <a:schemeClr val="dk1"/>
                </a:solidFill>
                <a:latin typeface="Montserrat"/>
                <a:ea typeface="Montserrat"/>
                <a:cs typeface="Montserrat"/>
                <a:sym typeface="Montserrat"/>
              </a:rPr>
              <a:t>Paul’s instructions for pastors: </a:t>
            </a:r>
            <a:r>
              <a:rPr lang="en" sz="2800" i="1">
                <a:solidFill>
                  <a:schemeClr val="dk1"/>
                </a:solidFill>
                <a:latin typeface="Montserrat"/>
                <a:ea typeface="Montserrat"/>
                <a:cs typeface="Montserrat"/>
                <a:sym typeface="Montserrat"/>
              </a:rPr>
              <a:t>“Guard yourselves and all the flock of which the Holy Spirit has made you overseers. Be shepherd of the church of God, which he bought with his own blood </a:t>
            </a:r>
            <a:r>
              <a:rPr lang="en" sz="2800">
                <a:solidFill>
                  <a:schemeClr val="dk1"/>
                </a:solidFill>
                <a:latin typeface="Montserrat"/>
                <a:ea typeface="Montserrat"/>
                <a:cs typeface="Montserrat"/>
                <a:sym typeface="Montserrat"/>
              </a:rPr>
              <a:t>(Acts 28).”</a:t>
            </a:r>
            <a:endParaRPr sz="2800">
              <a:solidFill>
                <a:schemeClr val="dk1"/>
              </a:solidFill>
              <a:latin typeface="Montserrat"/>
              <a:ea typeface="Montserrat"/>
              <a:cs typeface="Montserrat"/>
              <a:sym typeface="Montserrat"/>
            </a:endParaRPr>
          </a:p>
        </p:txBody>
      </p:sp>
      <p:sp>
        <p:nvSpPr>
          <p:cNvPr id="108" name="Google Shape;108;p21"/>
          <p:cNvSpPr txBox="1"/>
          <p:nvPr/>
        </p:nvSpPr>
        <p:spPr>
          <a:xfrm>
            <a:off x="235600" y="2780275"/>
            <a:ext cx="8596800" cy="20319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dk1"/>
                </a:solidFill>
                <a:latin typeface="Montserrat SemiBold"/>
                <a:ea typeface="Montserrat SemiBold"/>
                <a:cs typeface="Montserrat SemiBold"/>
                <a:sym typeface="Montserrat SemiBold"/>
              </a:rPr>
              <a:t>What are the various elements of faithful pastoral ministry identified in these words?</a:t>
            </a:r>
            <a:endParaRPr sz="4000">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On-screen Show (16:9)</PresentationFormat>
  <Paragraphs>21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Montserrat</vt:lpstr>
      <vt:lpstr>Lato</vt:lpstr>
      <vt:lpstr>Montserrat SemiBold</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2025-05-10T02:28:16Z</dcterms:modified>
</cp:coreProperties>
</file>