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Lato" panose="020F0502020204030203"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SemiBold" panose="00000700000000000000" pitchFamily="2" charset="0"/>
      <p:regular r:id="rId30"/>
      <p:bold r:id="rId31"/>
      <p:italic r:id="rId32"/>
      <p:boldItalic r:id="rId33"/>
    </p:embeddedFont>
    <p:embeddedFont>
      <p:font typeface="Waiting for the Sunrise"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1b2a48d6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1b2a48d6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46b2efdaa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46b2efdaa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46b2efdaae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46b2efdaa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d5b2f2fcf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d5b2f2fcf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d99693c7b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d99693c7b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46b2efdaa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46b2efdaa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46b2efdaa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46b2efdaa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d5b2f2fcf3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d5b2f2fcf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46b2efdaae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46b2efdaa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d5b2f2fcf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d5b2f2fcf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42a0cf0ec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42a0cf0ec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5b2f2fcf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5b2f2fcf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5b2f2fcf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5b2f2fc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d5b2f2fc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d5b2f2fc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46b2efdaa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46b2efdaa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42a0cf0ec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42a0cf0ec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42a0cf0ec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42a0cf0ec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42a0cf0ec4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42a0cf0ec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42a0cf0ec4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42a0cf0ec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1400" b="1400"/>
          <a:stretch/>
        </p:blipFill>
        <p:spPr>
          <a:xfrm>
            <a:off x="-101000" y="-156125"/>
            <a:ext cx="9346002" cy="5591926"/>
          </a:xfrm>
          <a:prstGeom prst="rect">
            <a:avLst/>
          </a:prstGeom>
          <a:noFill/>
          <a:ln>
            <a:noFill/>
          </a:ln>
        </p:spPr>
      </p:pic>
      <p:sp>
        <p:nvSpPr>
          <p:cNvPr id="57" name="Google Shape;57;p13"/>
          <p:cNvSpPr/>
          <p:nvPr/>
        </p:nvSpPr>
        <p:spPr>
          <a:xfrm rot="-856172">
            <a:off x="325587" y="450496"/>
            <a:ext cx="2644800" cy="696471"/>
          </a:xfrm>
          <a:prstGeom prst="wedgeRoundRectCallout">
            <a:avLst>
              <a:gd name="adj1" fmla="val -10463"/>
              <a:gd name="adj2" fmla="val 96768"/>
              <a:gd name="adj3" fmla="val 0"/>
            </a:avLst>
          </a:prstGeom>
          <a:solidFill>
            <a:srgbClr val="9FC5E8"/>
          </a:solidFill>
          <a:ln w="38100" cap="flat" cmpd="sng">
            <a:solidFill>
              <a:schemeClr val="lt1"/>
            </a:solidFill>
            <a:prstDash val="solid"/>
            <a:round/>
            <a:headEnd type="none" w="sm" len="sm"/>
            <a:tailEnd type="none" w="sm" len="sm"/>
          </a:ln>
          <a:effectLst>
            <a:outerShdw blurRad="314325" dist="161925" dir="8340000" algn="bl" rotWithShape="0">
              <a:srgbClr val="000000">
                <a:alpha val="68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600">
                <a:solidFill>
                  <a:schemeClr val="lt1"/>
                </a:solidFill>
                <a:latin typeface="Waiting for the Sunrise"/>
                <a:ea typeface="Waiting for the Sunrise"/>
                <a:cs typeface="Waiting for the Sunrise"/>
                <a:sym typeface="Waiting for the Sunrise"/>
              </a:rPr>
              <a:t>Let’s Talk About…</a:t>
            </a:r>
            <a:endParaRPr sz="1600">
              <a:latin typeface="Waiting for the Sunrise"/>
              <a:ea typeface="Waiting for the Sunrise"/>
              <a:cs typeface="Waiting for the Sunrise"/>
              <a:sym typeface="Waiting for the Sunrise"/>
            </a:endParaRPr>
          </a:p>
        </p:txBody>
      </p:sp>
      <p:sp>
        <p:nvSpPr>
          <p:cNvPr id="58" name="Google Shape;58;p13"/>
          <p:cNvSpPr/>
          <p:nvPr/>
        </p:nvSpPr>
        <p:spPr>
          <a:xfrm>
            <a:off x="5009300" y="3999325"/>
            <a:ext cx="2734800" cy="502500"/>
          </a:xfrm>
          <a:prstGeom prst="roundRect">
            <a:avLst>
              <a:gd name="adj" fmla="val 16667"/>
            </a:avLst>
          </a:prstGeom>
          <a:solidFill>
            <a:srgbClr val="9FC5E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Waiting for the Sunrise"/>
                <a:ea typeface="Waiting for the Sunrise"/>
                <a:cs typeface="Waiting for the Sunrise"/>
                <a:sym typeface="Waiting for the Sunrise"/>
              </a:rPr>
              <a:t>An Online Bible Study</a:t>
            </a:r>
            <a:endParaRPr sz="2300">
              <a:solidFill>
                <a:schemeClr val="lt1"/>
              </a:solidFill>
              <a:latin typeface="Waiting for the Sunrise"/>
              <a:ea typeface="Waiting for the Sunrise"/>
              <a:cs typeface="Waiting for the Sunrise"/>
              <a:sym typeface="Waiting for the Sunris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p:nvPr/>
        </p:nvSpPr>
        <p:spPr>
          <a:xfrm rot="-5400000">
            <a:off x="215450" y="2823025"/>
            <a:ext cx="2053200" cy="395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6" name="Google Shape;116;p22"/>
          <p:cNvSpPr txBox="1">
            <a:spLocks noGrp="1"/>
          </p:cNvSpPr>
          <p:nvPr>
            <p:ph type="body" idx="2"/>
          </p:nvPr>
        </p:nvSpPr>
        <p:spPr>
          <a:xfrm>
            <a:off x="957600" y="503700"/>
            <a:ext cx="7228800" cy="4136100"/>
          </a:xfrm>
          <a:prstGeom prst="rect">
            <a:avLst/>
          </a:prstGeom>
          <a:solidFill>
            <a:srgbClr val="A2C4C9"/>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5000"/>
              </a:lnSpc>
              <a:spcBef>
                <a:spcPts val="0"/>
              </a:spcBef>
              <a:spcAft>
                <a:spcPts val="1200"/>
              </a:spcAft>
              <a:buNone/>
            </a:pPr>
            <a:r>
              <a:rPr lang="en" sz="4200">
                <a:solidFill>
                  <a:schemeClr val="dk1"/>
                </a:solidFill>
                <a:latin typeface="Montserrat SemiBold"/>
                <a:ea typeface="Montserrat SemiBold"/>
                <a:cs typeface="Montserrat SemiBold"/>
                <a:sym typeface="Montserrat SemiBold"/>
              </a:rPr>
              <a:t>How is it possible that the Virgin Mary, one of Christianity’s central and most honored figures, be misunderstood?</a:t>
            </a:r>
            <a:endParaRPr sz="4200">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p:nvPr/>
        </p:nvSpPr>
        <p:spPr>
          <a:xfrm rot="-5400000">
            <a:off x="215450" y="2823025"/>
            <a:ext cx="2053200" cy="395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3" name="Google Shape;123;p23"/>
          <p:cNvSpPr txBox="1">
            <a:spLocks noGrp="1"/>
          </p:cNvSpPr>
          <p:nvPr>
            <p:ph type="body" idx="2"/>
          </p:nvPr>
        </p:nvSpPr>
        <p:spPr>
          <a:xfrm>
            <a:off x="782750" y="445025"/>
            <a:ext cx="7403700" cy="4194900"/>
          </a:xfrm>
          <a:prstGeom prst="rect">
            <a:avLst/>
          </a:prstGeom>
          <a:solidFill>
            <a:srgbClr val="B7B7B7"/>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5000"/>
              </a:lnSpc>
              <a:spcBef>
                <a:spcPts val="0"/>
              </a:spcBef>
              <a:spcAft>
                <a:spcPts val="1200"/>
              </a:spcAft>
              <a:buNone/>
            </a:pPr>
            <a:r>
              <a:rPr lang="en" sz="4200">
                <a:solidFill>
                  <a:schemeClr val="dk1"/>
                </a:solidFill>
                <a:latin typeface="Montserrat SemiBold"/>
                <a:ea typeface="Montserrat SemiBold"/>
                <a:cs typeface="Montserrat SemiBold"/>
                <a:sym typeface="Montserrat SemiBold"/>
              </a:rPr>
              <a:t>It is only natural to assume that Christ’s mother could influence him, but what danger                 lurks within that kind of thinking?</a:t>
            </a:r>
            <a:endParaRPr sz="4200">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9" name="Google Shape;129;p24"/>
          <p:cNvSpPr txBox="1">
            <a:spLocks noGrp="1"/>
          </p:cNvSpPr>
          <p:nvPr>
            <p:ph type="body" idx="1"/>
          </p:nvPr>
        </p:nvSpPr>
        <p:spPr>
          <a:xfrm>
            <a:off x="50" y="-25"/>
            <a:ext cx="9144000" cy="5143500"/>
          </a:xfrm>
          <a:prstGeom prst="rect">
            <a:avLst/>
          </a:prstGeom>
          <a:solidFill>
            <a:srgbClr val="76A5AF"/>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0" name="Google Shape;130;p24"/>
          <p:cNvSpPr txBox="1"/>
          <p:nvPr/>
        </p:nvSpPr>
        <p:spPr>
          <a:xfrm>
            <a:off x="5028000" y="299975"/>
            <a:ext cx="4020600" cy="4543500"/>
          </a:xfrm>
          <a:prstGeom prst="rect">
            <a:avLst/>
          </a:prstGeom>
          <a:solidFill>
            <a:schemeClr val="lt1"/>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 sz="2800">
                <a:solidFill>
                  <a:schemeClr val="dk1"/>
                </a:solidFill>
                <a:latin typeface="Lato"/>
                <a:ea typeface="Lato"/>
                <a:cs typeface="Lato"/>
                <a:sym typeface="Lato"/>
              </a:rPr>
              <a:t>In South Korea today there are more Christians (about 1/3 of the population) than Buddhists (about 20%). Still the influence of Buddhism remains, evidenced in this wall of statues at Seoul National Cemetery.</a:t>
            </a:r>
            <a:endParaRPr sz="2800">
              <a:solidFill>
                <a:schemeClr val="dk1"/>
              </a:solidFill>
              <a:latin typeface="Lato"/>
              <a:ea typeface="Lato"/>
              <a:cs typeface="Lato"/>
              <a:sym typeface="Lato"/>
            </a:endParaRPr>
          </a:p>
        </p:txBody>
      </p:sp>
      <p:pic>
        <p:nvPicPr>
          <p:cNvPr id="131" name="Google Shape;131;p24"/>
          <p:cNvPicPr preferRelativeResize="0"/>
          <p:nvPr/>
        </p:nvPicPr>
        <p:blipFill>
          <a:blip r:embed="rId3">
            <a:alphaModFix/>
          </a:blip>
          <a:stretch>
            <a:fillRect/>
          </a:stretch>
        </p:blipFill>
        <p:spPr>
          <a:xfrm>
            <a:off x="183400" y="827262"/>
            <a:ext cx="4656475" cy="348897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p:nvPr/>
        </p:nvSpPr>
        <p:spPr>
          <a:xfrm rot="10800000">
            <a:off x="6032600" y="4245250"/>
            <a:ext cx="2053200" cy="395700"/>
          </a:xfrm>
          <a:prstGeom prst="rect">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 name="Google Shape;13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8" name="Google Shape;138;p25"/>
          <p:cNvSpPr txBox="1">
            <a:spLocks noGrp="1"/>
          </p:cNvSpPr>
          <p:nvPr>
            <p:ph type="body" idx="2"/>
          </p:nvPr>
        </p:nvSpPr>
        <p:spPr>
          <a:xfrm>
            <a:off x="661650" y="802050"/>
            <a:ext cx="7820700" cy="3539400"/>
          </a:xfrm>
          <a:prstGeom prst="rect">
            <a:avLst/>
          </a:prstGeom>
          <a:solidFill>
            <a:schemeClr val="lt1"/>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1200"/>
              </a:spcAft>
              <a:buNone/>
            </a:pPr>
            <a:r>
              <a:rPr lang="en" sz="3100">
                <a:solidFill>
                  <a:schemeClr val="dk1"/>
                </a:solidFill>
                <a:latin typeface="Montserrat"/>
                <a:ea typeface="Montserrat"/>
                <a:cs typeface="Montserrat"/>
                <a:sym typeface="Montserrat"/>
              </a:rPr>
              <a:t>Confessional Lutheran pastors bring Koreans the Good News of Christ’s sinless life, innocent death and victorious resurrection as the basis for salvation and eternal hope. “. . .  </a:t>
            </a:r>
            <a:r>
              <a:rPr lang="en" sz="3100" i="1">
                <a:solidFill>
                  <a:schemeClr val="dk1"/>
                </a:solidFill>
                <a:latin typeface="Montserrat"/>
                <a:ea typeface="Montserrat"/>
                <a:cs typeface="Montserrat"/>
                <a:sym typeface="Montserrat"/>
              </a:rPr>
              <a:t>no other name under heaven</a:t>
            </a:r>
            <a:r>
              <a:rPr lang="en" sz="3100">
                <a:solidFill>
                  <a:schemeClr val="dk1"/>
                </a:solidFill>
                <a:latin typeface="Montserrat"/>
                <a:ea typeface="Montserrat"/>
                <a:cs typeface="Montserrat"/>
                <a:sym typeface="Montserrat"/>
              </a:rPr>
              <a:t> . . . (Acts 4).”</a:t>
            </a:r>
            <a:endParaRPr sz="3100">
              <a:solidFill>
                <a:schemeClr val="dk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p:nvPr/>
        </p:nvSpPr>
        <p:spPr>
          <a:xfrm rot="10800000">
            <a:off x="6032600" y="4245250"/>
            <a:ext cx="2053200" cy="395700"/>
          </a:xfrm>
          <a:prstGeom prst="rect">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 name="Google Shape;14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5" name="Google Shape;145;p26"/>
          <p:cNvSpPr txBox="1">
            <a:spLocks noGrp="1"/>
          </p:cNvSpPr>
          <p:nvPr>
            <p:ph type="body" idx="2"/>
          </p:nvPr>
        </p:nvSpPr>
        <p:spPr>
          <a:xfrm>
            <a:off x="661650" y="235300"/>
            <a:ext cx="7820700" cy="1233900"/>
          </a:xfrm>
          <a:prstGeom prst="rect">
            <a:avLst/>
          </a:prstGeom>
          <a:solidFill>
            <a:schemeClr val="lt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200"/>
              </a:spcBef>
              <a:spcAft>
                <a:spcPts val="1200"/>
              </a:spcAft>
              <a:buNone/>
            </a:pPr>
            <a:r>
              <a:rPr lang="en" sz="3000">
                <a:solidFill>
                  <a:schemeClr val="dk1"/>
                </a:solidFill>
                <a:latin typeface="Montserrat"/>
                <a:ea typeface="Montserrat"/>
                <a:cs typeface="Montserrat"/>
                <a:sym typeface="Montserrat"/>
              </a:rPr>
              <a:t>God has protected me from falling into worship of false gods. </a:t>
            </a:r>
            <a:endParaRPr sz="3000">
              <a:solidFill>
                <a:schemeClr val="dk1"/>
              </a:solidFill>
              <a:latin typeface="Montserrat"/>
              <a:ea typeface="Montserrat"/>
              <a:cs typeface="Montserrat"/>
              <a:sym typeface="Montserrat"/>
            </a:endParaRPr>
          </a:p>
        </p:txBody>
      </p:sp>
      <p:sp>
        <p:nvSpPr>
          <p:cNvPr id="146" name="Google Shape;146;p26"/>
          <p:cNvSpPr txBox="1">
            <a:spLocks noGrp="1"/>
          </p:cNvSpPr>
          <p:nvPr>
            <p:ph type="body" idx="1"/>
          </p:nvPr>
        </p:nvSpPr>
        <p:spPr>
          <a:xfrm>
            <a:off x="229675" y="1802075"/>
            <a:ext cx="3996300" cy="2947200"/>
          </a:xfrm>
          <a:prstGeom prst="rect">
            <a:avLst/>
          </a:prstGeom>
          <a:solidFill>
            <a:srgbClr val="76A5AF"/>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None/>
            </a:pPr>
            <a:r>
              <a:rPr lang="en" sz="4400">
                <a:solidFill>
                  <a:schemeClr val="dk1"/>
                </a:solidFill>
                <a:latin typeface="Montserrat SemiBold"/>
                <a:ea typeface="Montserrat SemiBold"/>
                <a:cs typeface="Montserrat SemiBold"/>
                <a:sym typeface="Montserrat SemiBold"/>
              </a:rPr>
              <a:t>What temptations exist?</a:t>
            </a:r>
            <a:endParaRPr sz="4400">
              <a:latin typeface="Montserrat SemiBold"/>
              <a:ea typeface="Montserrat SemiBold"/>
              <a:cs typeface="Montserrat SemiBold"/>
              <a:sym typeface="Montserrat SemiBold"/>
            </a:endParaRPr>
          </a:p>
        </p:txBody>
      </p:sp>
      <p:sp>
        <p:nvSpPr>
          <p:cNvPr id="147" name="Google Shape;147;p26"/>
          <p:cNvSpPr txBox="1">
            <a:spLocks noGrp="1"/>
          </p:cNvSpPr>
          <p:nvPr>
            <p:ph type="body" idx="1"/>
          </p:nvPr>
        </p:nvSpPr>
        <p:spPr>
          <a:xfrm>
            <a:off x="4515900" y="1608275"/>
            <a:ext cx="4316400" cy="3334800"/>
          </a:xfrm>
          <a:prstGeom prst="rect">
            <a:avLst/>
          </a:prstGeom>
          <a:solidFill>
            <a:srgbClr val="A2C4C9"/>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None/>
            </a:pPr>
            <a:r>
              <a:rPr lang="en" sz="4400">
                <a:solidFill>
                  <a:schemeClr val="dk1"/>
                </a:solidFill>
                <a:latin typeface="Montserrat SemiBold"/>
                <a:ea typeface="Montserrat SemiBold"/>
                <a:cs typeface="Montserrat SemiBold"/>
                <a:sym typeface="Montserrat SemiBold"/>
              </a:rPr>
              <a:t>How can I show gratitude for this grace?</a:t>
            </a:r>
            <a:endParaRPr sz="4400">
              <a:latin typeface="Montserrat SemiBold"/>
              <a:ea typeface="Montserrat SemiBold"/>
              <a:cs typeface="Montserrat SemiBold"/>
              <a:sym typeface="Montserrat SemiBold"/>
            </a:endParaRPr>
          </a:p>
        </p:txBody>
      </p:sp>
      <p:sp>
        <p:nvSpPr>
          <p:cNvPr id="148" name="Google Shape;148;p26"/>
          <p:cNvSpPr/>
          <p:nvPr/>
        </p:nvSpPr>
        <p:spPr>
          <a:xfrm>
            <a:off x="4054900" y="2935775"/>
            <a:ext cx="695100" cy="679800"/>
          </a:xfrm>
          <a:prstGeom prst="right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p:nvPr/>
        </p:nvSpPr>
        <p:spPr>
          <a:xfrm rot="10800000">
            <a:off x="6032600" y="4245250"/>
            <a:ext cx="2053200" cy="395700"/>
          </a:xfrm>
          <a:prstGeom prst="rect">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5" name="Google Shape;155;p27"/>
          <p:cNvSpPr txBox="1">
            <a:spLocks noGrp="1"/>
          </p:cNvSpPr>
          <p:nvPr>
            <p:ph type="body" idx="2"/>
          </p:nvPr>
        </p:nvSpPr>
        <p:spPr>
          <a:xfrm>
            <a:off x="311700" y="235300"/>
            <a:ext cx="8520600" cy="2142900"/>
          </a:xfrm>
          <a:prstGeom prst="rect">
            <a:avLst/>
          </a:prstGeom>
          <a:solidFill>
            <a:srgbClr val="A2C4C9"/>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1200"/>
              </a:spcAft>
              <a:buNone/>
            </a:pPr>
            <a:r>
              <a:rPr lang="en" sz="2800">
                <a:solidFill>
                  <a:schemeClr val="dk1"/>
                </a:solidFill>
                <a:latin typeface="Montserrat"/>
                <a:ea typeface="Montserrat"/>
                <a:cs typeface="Montserrat"/>
                <a:sym typeface="Montserrat"/>
              </a:rPr>
              <a:t>In Buddhism, nirvana is reached through enlightenment, the goal of which is the extinguishing of worldly interests by living a moral life.</a:t>
            </a:r>
            <a:endParaRPr sz="2800">
              <a:solidFill>
                <a:schemeClr val="dk1"/>
              </a:solidFill>
              <a:latin typeface="Montserrat"/>
              <a:ea typeface="Montserrat"/>
              <a:cs typeface="Montserrat"/>
              <a:sym typeface="Montserrat"/>
            </a:endParaRPr>
          </a:p>
        </p:txBody>
      </p:sp>
      <p:sp>
        <p:nvSpPr>
          <p:cNvPr id="156" name="Google Shape;156;p27"/>
          <p:cNvSpPr txBox="1">
            <a:spLocks noGrp="1"/>
          </p:cNvSpPr>
          <p:nvPr>
            <p:ph type="body" idx="1"/>
          </p:nvPr>
        </p:nvSpPr>
        <p:spPr>
          <a:xfrm>
            <a:off x="229675" y="2571750"/>
            <a:ext cx="4755600" cy="2349900"/>
          </a:xfrm>
          <a:prstGeom prst="rect">
            <a:avLst/>
          </a:prstGeom>
          <a:solidFill>
            <a:srgbClr val="76A5AF"/>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None/>
            </a:pPr>
            <a:r>
              <a:rPr lang="en" sz="4400">
                <a:solidFill>
                  <a:schemeClr val="dk1"/>
                </a:solidFill>
                <a:latin typeface="Montserrat SemiBold"/>
                <a:ea typeface="Montserrat SemiBold"/>
                <a:cs typeface="Montserrat SemiBold"/>
                <a:sym typeface="Montserrat SemiBold"/>
              </a:rPr>
              <a:t>Is this possible for people like us?</a:t>
            </a:r>
            <a:endParaRPr sz="4400">
              <a:latin typeface="Montserrat SemiBold"/>
              <a:ea typeface="Montserrat SemiBold"/>
              <a:cs typeface="Montserrat SemiBold"/>
              <a:sym typeface="Montserrat SemiBold"/>
            </a:endParaRPr>
          </a:p>
        </p:txBody>
      </p:sp>
      <p:sp>
        <p:nvSpPr>
          <p:cNvPr id="157" name="Google Shape;157;p27"/>
          <p:cNvSpPr txBox="1">
            <a:spLocks noGrp="1"/>
          </p:cNvSpPr>
          <p:nvPr>
            <p:ph type="body" idx="1"/>
          </p:nvPr>
        </p:nvSpPr>
        <p:spPr>
          <a:xfrm>
            <a:off x="5370950" y="2651400"/>
            <a:ext cx="3376500" cy="2190600"/>
          </a:xfrm>
          <a:prstGeom prst="rect">
            <a:avLst/>
          </a:prstGeom>
          <a:solidFill>
            <a:srgbClr val="EFEFEF"/>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None/>
            </a:pPr>
            <a:r>
              <a:rPr lang="en" sz="4400">
                <a:solidFill>
                  <a:schemeClr val="dk1"/>
                </a:solidFill>
                <a:latin typeface="Montserrat SemiBold"/>
                <a:ea typeface="Montserrat SemiBold"/>
                <a:cs typeface="Montserrat SemiBold"/>
                <a:sym typeface="Montserrat SemiBold"/>
              </a:rPr>
              <a:t>Why or why not?</a:t>
            </a:r>
            <a:endParaRPr sz="4400">
              <a:latin typeface="Montserrat SemiBold"/>
              <a:ea typeface="Montserrat SemiBold"/>
              <a:cs typeface="Montserrat SemiBold"/>
              <a:sym typeface="Montserrat SemiBold"/>
            </a:endParaRPr>
          </a:p>
        </p:txBody>
      </p:sp>
      <p:sp>
        <p:nvSpPr>
          <p:cNvPr id="158" name="Google Shape;158;p27"/>
          <p:cNvSpPr/>
          <p:nvPr/>
        </p:nvSpPr>
        <p:spPr>
          <a:xfrm>
            <a:off x="4867600" y="3406800"/>
            <a:ext cx="695100" cy="679800"/>
          </a:xfrm>
          <a:prstGeom prst="right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p:nvPr/>
        </p:nvSpPr>
        <p:spPr>
          <a:xfrm>
            <a:off x="579025" y="4031375"/>
            <a:ext cx="2053200" cy="395700"/>
          </a:xfrm>
          <a:prstGeom prst="rect">
            <a:avLst/>
          </a:prstGeom>
          <a:solidFill>
            <a:srgbClr val="5454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5" name="Google Shape;165;p28"/>
          <p:cNvSpPr txBox="1">
            <a:spLocks noGrp="1"/>
          </p:cNvSpPr>
          <p:nvPr>
            <p:ph type="body" idx="1"/>
          </p:nvPr>
        </p:nvSpPr>
        <p:spPr>
          <a:xfrm>
            <a:off x="335100" y="901650"/>
            <a:ext cx="8473800" cy="3340200"/>
          </a:xfrm>
          <a:prstGeom prst="rect">
            <a:avLst/>
          </a:prstGeom>
          <a:solidFill>
            <a:srgbClr val="CCCCCC"/>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None/>
            </a:pPr>
            <a:r>
              <a:rPr lang="en" sz="4600">
                <a:solidFill>
                  <a:schemeClr val="dk1"/>
                </a:solidFill>
                <a:latin typeface="Montserrat SemiBold"/>
                <a:ea typeface="Montserrat SemiBold"/>
                <a:cs typeface="Montserrat SemiBold"/>
                <a:sym typeface="Montserrat SemiBold"/>
              </a:rPr>
              <a:t>What can we learn from the Virgin Mary’s acknowledgement of her own sinfulness?</a:t>
            </a:r>
            <a:endParaRPr sz="4600">
              <a:latin typeface="Montserrat SemiBold"/>
              <a:ea typeface="Montserrat SemiBold"/>
              <a:cs typeface="Montserrat SemiBold"/>
              <a:sym typeface="Montserrat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p:nvPr/>
        </p:nvSpPr>
        <p:spPr>
          <a:xfrm>
            <a:off x="6364125" y="4373550"/>
            <a:ext cx="2053200" cy="395700"/>
          </a:xfrm>
          <a:prstGeom prst="rect">
            <a:avLst/>
          </a:prstGeom>
          <a:solidFill>
            <a:srgbClr val="5454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2" name="Google Shape;172;p29"/>
          <p:cNvSpPr txBox="1">
            <a:spLocks noGrp="1"/>
          </p:cNvSpPr>
          <p:nvPr>
            <p:ph type="body" idx="1"/>
          </p:nvPr>
        </p:nvSpPr>
        <p:spPr>
          <a:xfrm>
            <a:off x="335100" y="557250"/>
            <a:ext cx="8473800" cy="4029000"/>
          </a:xfrm>
          <a:prstGeom prst="rect">
            <a:avLst/>
          </a:prstGeom>
          <a:solidFill>
            <a:srgbClr val="A2C4C9"/>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200"/>
              </a:spcAft>
              <a:buNone/>
            </a:pPr>
            <a:r>
              <a:rPr lang="en" sz="3500">
                <a:solidFill>
                  <a:schemeClr val="dk1"/>
                </a:solidFill>
                <a:latin typeface="Montserrat SemiBold"/>
                <a:ea typeface="Montserrat SemiBold"/>
                <a:cs typeface="Montserrat SemiBold"/>
                <a:sym typeface="Montserrat SemiBold"/>
              </a:rPr>
              <a:t>What are the powerful implications of </a:t>
            </a:r>
            <a:r>
              <a:rPr lang="en" sz="3500" i="1">
                <a:solidFill>
                  <a:schemeClr val="dk1"/>
                </a:solidFill>
                <a:latin typeface="Montserrat SemiBold"/>
                <a:ea typeface="Montserrat SemiBold"/>
                <a:cs typeface="Montserrat SemiBold"/>
                <a:sym typeface="Montserrat SemiBold"/>
              </a:rPr>
              <a:t>“. . . all have sinned and fall short of the glory of God, and are justified freely by his grace through the redemption that came by Christ Jesus</a:t>
            </a:r>
            <a:r>
              <a:rPr lang="en" sz="3500">
                <a:solidFill>
                  <a:schemeClr val="dk1"/>
                </a:solidFill>
                <a:latin typeface="Montserrat SemiBold"/>
                <a:ea typeface="Montserrat SemiBold"/>
                <a:cs typeface="Montserrat SemiBold"/>
                <a:sym typeface="Montserrat SemiBold"/>
              </a:rPr>
              <a:t> (Romans 3)?”</a:t>
            </a:r>
            <a:endParaRPr sz="3500">
              <a:latin typeface="Montserrat SemiBold"/>
              <a:ea typeface="Montserrat SemiBold"/>
              <a:cs typeface="Montserrat SemiBold"/>
              <a:sym typeface="Montserrat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8" name="Google Shape;178;p30"/>
          <p:cNvSpPr txBox="1">
            <a:spLocks noGrp="1"/>
          </p:cNvSpPr>
          <p:nvPr>
            <p:ph type="body" idx="1"/>
          </p:nvPr>
        </p:nvSpPr>
        <p:spPr>
          <a:xfrm>
            <a:off x="354475" y="136300"/>
            <a:ext cx="8520600" cy="1878300"/>
          </a:xfrm>
          <a:prstGeom prst="rect">
            <a:avLst/>
          </a:prstGeom>
          <a:solidFill>
            <a:srgbClr val="EFEFEF"/>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None/>
            </a:pPr>
            <a:r>
              <a:rPr lang="en" sz="3300" dirty="0">
                <a:solidFill>
                  <a:schemeClr val="dk1"/>
                </a:solidFill>
                <a:latin typeface="Montserrat"/>
                <a:ea typeface="Montserrat"/>
                <a:cs typeface="Montserrat"/>
                <a:sym typeface="Montserrat"/>
              </a:rPr>
              <a:t>Someone described evangelism as “One beggar telling another beggar where to find bread.” </a:t>
            </a:r>
            <a:r>
              <a:rPr lang="en" sz="1100" dirty="0">
                <a:solidFill>
                  <a:schemeClr val="dk1"/>
                </a:solidFill>
              </a:rPr>
              <a:t>  </a:t>
            </a:r>
            <a:endParaRPr sz="2800" dirty="0">
              <a:solidFill>
                <a:schemeClr val="dk1"/>
              </a:solidFill>
              <a:latin typeface="Lato"/>
              <a:ea typeface="Lato"/>
              <a:cs typeface="Lato"/>
              <a:sym typeface="Lato"/>
            </a:endParaRPr>
          </a:p>
        </p:txBody>
      </p:sp>
      <p:sp>
        <p:nvSpPr>
          <p:cNvPr id="179" name="Google Shape;179;p30"/>
          <p:cNvSpPr txBox="1"/>
          <p:nvPr/>
        </p:nvSpPr>
        <p:spPr>
          <a:xfrm>
            <a:off x="217322" y="2127475"/>
            <a:ext cx="6011400" cy="1200298"/>
          </a:xfrm>
          <a:prstGeom prst="rect">
            <a:avLst/>
          </a:prstGeom>
          <a:solidFill>
            <a:srgbClr val="A2B1B6"/>
          </a:solidFill>
          <a:ln w="76200"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4000" dirty="0">
                <a:solidFill>
                  <a:schemeClr val="dk1"/>
                </a:solidFill>
                <a:latin typeface="Montserrat SemiBold"/>
                <a:ea typeface="Montserrat SemiBold"/>
                <a:cs typeface="Montserrat SemiBold"/>
                <a:sym typeface="Montserrat SemiBold"/>
              </a:rPr>
              <a:t>The beggars?</a:t>
            </a:r>
            <a:endParaRPr sz="4000" dirty="0">
              <a:solidFill>
                <a:schemeClr val="lt1"/>
              </a:solidFill>
              <a:latin typeface="Montserrat SemiBold"/>
              <a:ea typeface="Montserrat SemiBold"/>
              <a:cs typeface="Montserrat SemiBold"/>
              <a:sym typeface="Montserrat SemiBold"/>
            </a:endParaRPr>
          </a:p>
        </p:txBody>
      </p:sp>
      <p:sp>
        <p:nvSpPr>
          <p:cNvPr id="180" name="Google Shape;180;p30"/>
          <p:cNvSpPr txBox="1"/>
          <p:nvPr/>
        </p:nvSpPr>
        <p:spPr>
          <a:xfrm>
            <a:off x="2347994" y="3440648"/>
            <a:ext cx="6663925" cy="1566552"/>
          </a:xfrm>
          <a:prstGeom prst="rect">
            <a:avLst/>
          </a:prstGeom>
          <a:solidFill>
            <a:srgbClr val="CCCCCC"/>
          </a:solidFill>
          <a:ln w="76200"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0"/>
              </a:spcAft>
              <a:buNone/>
            </a:pPr>
            <a:r>
              <a:rPr lang="en" sz="3200">
                <a:solidFill>
                  <a:schemeClr val="dk1"/>
                </a:solidFill>
                <a:latin typeface="Montserrat SemiBold"/>
                <a:ea typeface="Montserrat SemiBold"/>
                <a:cs typeface="Montserrat SemiBold"/>
                <a:sym typeface="Montserrat SemiBold"/>
              </a:rPr>
              <a:t>The bread? </a:t>
            </a:r>
            <a:endParaRPr sz="3200">
              <a:solidFill>
                <a:schemeClr val="dk1"/>
              </a:solidFill>
              <a:latin typeface="Montserrat SemiBold"/>
              <a:ea typeface="Montserrat SemiBold"/>
              <a:cs typeface="Montserrat SemiBold"/>
              <a:sym typeface="Montserrat SemiBold"/>
            </a:endParaRPr>
          </a:p>
          <a:p>
            <a:pPr marL="0" lvl="0" indent="0" algn="ctr" rtl="0">
              <a:lnSpc>
                <a:spcPct val="115000"/>
              </a:lnSpc>
              <a:spcBef>
                <a:spcPts val="1200"/>
              </a:spcBef>
              <a:spcAft>
                <a:spcPts val="1200"/>
              </a:spcAft>
              <a:buNone/>
            </a:pPr>
            <a:r>
              <a:rPr lang="en" sz="2000">
                <a:solidFill>
                  <a:schemeClr val="dk1"/>
                </a:solidFill>
                <a:latin typeface="Montserrat"/>
                <a:ea typeface="Montserrat"/>
                <a:cs typeface="Montserrat"/>
                <a:sym typeface="Montserrat"/>
              </a:rPr>
              <a:t>The Good News about Jesus can be heard or read</a:t>
            </a:r>
            <a:r>
              <a:rPr lang="en" sz="2000">
                <a:solidFill>
                  <a:schemeClr val="dk1"/>
                </a:solidFill>
              </a:rPr>
              <a:t>!</a:t>
            </a:r>
            <a:endParaRPr sz="4400">
              <a:solidFill>
                <a:schemeClr val="dk1"/>
              </a:solidFill>
              <a:latin typeface="Montserrat SemiBold"/>
              <a:ea typeface="Montserrat SemiBold"/>
              <a:cs typeface="Montserrat SemiBold"/>
              <a:sym typeface="Montserrat SemiBold"/>
            </a:endParaRPr>
          </a:p>
        </p:txBody>
      </p:sp>
      <p:sp>
        <p:nvSpPr>
          <p:cNvPr id="181" name="Google Shape;181;p30"/>
          <p:cNvSpPr/>
          <p:nvPr/>
        </p:nvSpPr>
        <p:spPr>
          <a:xfrm rot="5401857">
            <a:off x="6457848" y="2479351"/>
            <a:ext cx="555300" cy="743400"/>
          </a:xfrm>
          <a:prstGeom prst="bentArrow">
            <a:avLst>
              <a:gd name="adj1" fmla="val 25000"/>
              <a:gd name="adj2" fmla="val 25000"/>
              <a:gd name="adj3" fmla="val 25000"/>
              <a:gd name="adj4" fmla="val 43750"/>
            </a:avLst>
          </a:prstGeom>
          <a:solidFill>
            <a:schemeClr val="dk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p:nvPr/>
        </p:nvSpPr>
        <p:spPr>
          <a:xfrm rot="10800000">
            <a:off x="5754575" y="4427025"/>
            <a:ext cx="2053200" cy="395700"/>
          </a:xfrm>
          <a:prstGeom prst="rect">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8" name="Google Shape;188;p31"/>
          <p:cNvSpPr txBox="1">
            <a:spLocks noGrp="1"/>
          </p:cNvSpPr>
          <p:nvPr>
            <p:ph type="body" idx="2"/>
          </p:nvPr>
        </p:nvSpPr>
        <p:spPr>
          <a:xfrm>
            <a:off x="360150" y="316050"/>
            <a:ext cx="8423700" cy="4511400"/>
          </a:xfrm>
          <a:prstGeom prst="rect">
            <a:avLst/>
          </a:prstGeom>
          <a:solidFill>
            <a:schemeClr val="lt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Clr>
                <a:schemeClr val="dk1"/>
              </a:buClr>
              <a:buSzPts val="1100"/>
              <a:buFont typeface="Arial"/>
              <a:buNone/>
            </a:pPr>
            <a:r>
              <a:rPr lang="en" sz="3100" dirty="0">
                <a:solidFill>
                  <a:schemeClr val="dk1"/>
                </a:solidFill>
                <a:latin typeface="Montserrat"/>
                <a:ea typeface="Montserrat"/>
                <a:cs typeface="Montserrat"/>
                <a:sym typeface="Montserrat"/>
              </a:rPr>
              <a:t>Consider how God blesses our efforts to reach out to others, showing kindness to them, that we might also tell them of Christ’s sinless life as their representative before God, his death at the cross as our willing substitute for their sin, and his resurrection as proof that God accepted what Jesus did to save us.</a:t>
            </a:r>
            <a:endParaRPr sz="3100" dirty="0">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556800" y="595350"/>
            <a:ext cx="8030400" cy="3952800"/>
          </a:xfrm>
          <a:prstGeom prst="rect">
            <a:avLst/>
          </a:prstGeom>
          <a:solidFill>
            <a:srgbClr val="A2C4C9"/>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605"/>
              <a:buFont typeface="Arial"/>
              <a:buNone/>
            </a:pPr>
            <a:r>
              <a:rPr lang="en" sz="7500">
                <a:solidFill>
                  <a:schemeClr val="dk1"/>
                </a:solidFill>
                <a:latin typeface="Montserrat"/>
                <a:ea typeface="Montserrat"/>
                <a:cs typeface="Montserrat"/>
                <a:sym typeface="Montserrat"/>
              </a:rPr>
              <a:t>Virgin Mary and Buddha</a:t>
            </a:r>
            <a:endParaRPr sz="750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556775" y="186975"/>
            <a:ext cx="3582001" cy="4769550"/>
          </a:xfrm>
          <a:prstGeom prst="rect">
            <a:avLst/>
          </a:prstGeom>
          <a:noFill/>
          <a:ln w="76200" cap="flat" cmpd="sng">
            <a:solidFill>
              <a:schemeClr val="lt1"/>
            </a:solidFill>
            <a:prstDash val="solid"/>
            <a:round/>
            <a:headEnd type="none" w="sm" len="sm"/>
            <a:tailEnd type="none" w="sm" len="sm"/>
          </a:ln>
        </p:spPr>
      </p:pic>
      <p:sp>
        <p:nvSpPr>
          <p:cNvPr id="71" name="Google Shape;71;p15"/>
          <p:cNvSpPr txBox="1">
            <a:spLocks noGrp="1"/>
          </p:cNvSpPr>
          <p:nvPr>
            <p:ph type="body" idx="1"/>
          </p:nvPr>
        </p:nvSpPr>
        <p:spPr>
          <a:xfrm>
            <a:off x="4717900" y="1128150"/>
            <a:ext cx="3934200" cy="2887200"/>
          </a:xfrm>
          <a:prstGeom prst="rect">
            <a:avLst/>
          </a:prstGeom>
          <a:solidFill>
            <a:srgbClr val="EFEFEF"/>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en" sz="2800">
                <a:solidFill>
                  <a:schemeClr val="dk1"/>
                </a:solidFill>
                <a:latin typeface="Lato"/>
                <a:ea typeface="Lato"/>
                <a:cs typeface="Lato"/>
                <a:sym typeface="Lato"/>
              </a:rPr>
              <a:t>This World Mission Souvenir is a five-inch statuette of the Virgin Mary, purchased at a second-hand shop in Lima, Peru.</a:t>
            </a:r>
            <a:endParaRPr sz="2800">
              <a:solidFill>
                <a:schemeClr val="dk1"/>
              </a:solidFill>
              <a:latin typeface="Lato"/>
              <a:ea typeface="Lato"/>
              <a:cs typeface="Lato"/>
              <a:sym typeface="Lato"/>
            </a:endParaRPr>
          </a:p>
          <a:p>
            <a:pPr marL="0" lvl="0" indent="0" algn="just" rtl="0">
              <a:spcBef>
                <a:spcPts val="1200"/>
              </a:spcBef>
              <a:spcAft>
                <a:spcPts val="0"/>
              </a:spcAft>
              <a:buClr>
                <a:schemeClr val="dk1"/>
              </a:buClr>
              <a:buSzPts val="1100"/>
              <a:buFont typeface="Arial"/>
              <a:buNone/>
            </a:pPr>
            <a:r>
              <a:rPr lang="en" sz="2800">
                <a:solidFill>
                  <a:schemeClr val="dk1"/>
                </a:solidFill>
                <a:latin typeface="Lato"/>
                <a:ea typeface="Lato"/>
                <a:cs typeface="Lato"/>
                <a:sym typeface="Lato"/>
              </a:rPr>
              <a:t> </a:t>
            </a:r>
            <a:endParaRPr sz="28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7" name="Google Shape;77;p16"/>
          <p:cNvSpPr txBox="1">
            <a:spLocks noGrp="1"/>
          </p:cNvSpPr>
          <p:nvPr>
            <p:ph type="body" idx="1"/>
          </p:nvPr>
        </p:nvSpPr>
        <p:spPr>
          <a:xfrm>
            <a:off x="592500" y="720750"/>
            <a:ext cx="7959000" cy="3702000"/>
          </a:xfrm>
          <a:prstGeom prst="rect">
            <a:avLst/>
          </a:prstGeom>
          <a:solidFill>
            <a:srgbClr val="EFEFEF"/>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1200"/>
              </a:spcAft>
              <a:buClr>
                <a:schemeClr val="dk1"/>
              </a:buClr>
              <a:buSzPts val="1100"/>
              <a:buFont typeface="Arial"/>
              <a:buNone/>
            </a:pPr>
            <a:r>
              <a:rPr lang="en" sz="2800">
                <a:solidFill>
                  <a:schemeClr val="dk1"/>
                </a:solidFill>
                <a:latin typeface="Lato"/>
                <a:ea typeface="Lato"/>
                <a:cs typeface="Lato"/>
                <a:sym typeface="Lato"/>
              </a:rPr>
              <a:t>Its original home and how it was used - who knows?  What we do know is that the Roman Catholic Church is predominant in Latin cultures, and in Roman theology the Virgin Mary plays an outsized, unwarranted role. One false teaching about Mary is the notion that she was sinless, the result of her own “Immaculate Conception.”</a:t>
            </a:r>
            <a:endParaRPr sz="28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3" name="Google Shape;83;p17"/>
          <p:cNvSpPr txBox="1">
            <a:spLocks noGrp="1"/>
          </p:cNvSpPr>
          <p:nvPr>
            <p:ph type="body" idx="1"/>
          </p:nvPr>
        </p:nvSpPr>
        <p:spPr>
          <a:xfrm>
            <a:off x="428400" y="509100"/>
            <a:ext cx="8287200" cy="4125300"/>
          </a:xfrm>
          <a:prstGeom prst="rect">
            <a:avLst/>
          </a:prstGeom>
          <a:solidFill>
            <a:srgbClr val="EFEFEF"/>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1200"/>
              </a:spcAft>
              <a:buClr>
                <a:schemeClr val="dk1"/>
              </a:buClr>
              <a:buSzPts val="1100"/>
              <a:buFont typeface="Arial"/>
              <a:buNone/>
            </a:pPr>
            <a:r>
              <a:rPr lang="en" sz="2800">
                <a:solidFill>
                  <a:schemeClr val="dk1"/>
                </a:solidFill>
                <a:latin typeface="Lato"/>
                <a:ea typeface="Lato"/>
                <a:cs typeface="Lato"/>
                <a:sym typeface="Lato"/>
              </a:rPr>
              <a:t>While we reject unscriptural notions, still we honor the Virgin Mary and her humble service to the Savior. The Christian Church customarily observes Annunciation Day each year on March 25, nine months before Christmas Day. It’s a celebration of the angel Gabriel’s announcement to Mary that she would conceive and become the mother of the Son of God in human flesh, marking his Incarnation.</a:t>
            </a:r>
            <a:endParaRPr sz="28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9" name="Google Shape;89;p18"/>
          <p:cNvSpPr txBox="1">
            <a:spLocks noGrp="1"/>
          </p:cNvSpPr>
          <p:nvPr>
            <p:ph type="body" idx="1"/>
          </p:nvPr>
        </p:nvSpPr>
        <p:spPr>
          <a:xfrm>
            <a:off x="471150" y="733050"/>
            <a:ext cx="8201700" cy="3677400"/>
          </a:xfrm>
          <a:prstGeom prst="rect">
            <a:avLst/>
          </a:prstGeom>
          <a:solidFill>
            <a:srgbClr val="EFEFEF"/>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1200"/>
              </a:spcAft>
              <a:buClr>
                <a:schemeClr val="dk1"/>
              </a:buClr>
              <a:buSzPts val="1100"/>
              <a:buFont typeface="Arial"/>
              <a:buNone/>
            </a:pPr>
            <a:r>
              <a:rPr lang="en" sz="2800">
                <a:solidFill>
                  <a:schemeClr val="dk1"/>
                </a:solidFill>
                <a:latin typeface="Lato"/>
                <a:ea typeface="Lato"/>
                <a:cs typeface="Lato"/>
                <a:sym typeface="Lato"/>
              </a:rPr>
              <a:t>Gabriel told Mary to name her son Jesus, meaning “Savior.” And she herself humbly and honestly identifies both her need for forgiveness and her trust in her son to be her Redeemer. In the words of Mary’s Song, the Magnificat, she refers to God’s promise to send the Messiah; she sang: “</a:t>
            </a:r>
            <a:r>
              <a:rPr lang="en" sz="2800" i="1">
                <a:solidFill>
                  <a:schemeClr val="dk1"/>
                </a:solidFill>
                <a:latin typeface="Lato"/>
                <a:ea typeface="Lato"/>
                <a:cs typeface="Lato"/>
                <a:sym typeface="Lato"/>
              </a:rPr>
              <a:t>my spirit rejoices in God </a:t>
            </a:r>
            <a:r>
              <a:rPr lang="en" sz="2800" i="1" u="sng">
                <a:solidFill>
                  <a:schemeClr val="dk1"/>
                </a:solidFill>
                <a:latin typeface="Lato"/>
                <a:ea typeface="Lato"/>
                <a:cs typeface="Lato"/>
                <a:sym typeface="Lato"/>
              </a:rPr>
              <a:t>my Savior</a:t>
            </a:r>
            <a:r>
              <a:rPr lang="en" sz="2800" i="1">
                <a:solidFill>
                  <a:schemeClr val="dk1"/>
                </a:solidFill>
                <a:latin typeface="Lato"/>
                <a:ea typeface="Lato"/>
                <a:cs typeface="Lato"/>
                <a:sym typeface="Lato"/>
              </a:rPr>
              <a:t> . . . </a:t>
            </a:r>
            <a:r>
              <a:rPr lang="en" sz="2800">
                <a:solidFill>
                  <a:schemeClr val="dk1"/>
                </a:solidFill>
                <a:latin typeface="Lato"/>
                <a:ea typeface="Lato"/>
                <a:cs typeface="Lato"/>
                <a:sym typeface="Lato"/>
              </a:rPr>
              <a:t>(Luke 1).”</a:t>
            </a:r>
            <a:endParaRPr sz="280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5" name="Google Shape;95;p19"/>
          <p:cNvSpPr txBox="1">
            <a:spLocks noGrp="1"/>
          </p:cNvSpPr>
          <p:nvPr>
            <p:ph type="body" idx="1"/>
          </p:nvPr>
        </p:nvSpPr>
        <p:spPr>
          <a:xfrm>
            <a:off x="391425" y="385244"/>
            <a:ext cx="8361150" cy="4373011"/>
          </a:xfrm>
          <a:prstGeom prst="rect">
            <a:avLst/>
          </a:prstGeom>
          <a:solidFill>
            <a:srgbClr val="EFEFEF"/>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200"/>
              </a:spcBef>
              <a:spcAft>
                <a:spcPts val="0"/>
              </a:spcAft>
              <a:buClr>
                <a:schemeClr val="dk1"/>
              </a:buClr>
              <a:buSzPts val="1100"/>
              <a:buFont typeface="Arial"/>
              <a:buNone/>
            </a:pPr>
            <a:r>
              <a:rPr lang="en" sz="3100">
                <a:solidFill>
                  <a:schemeClr val="dk1"/>
                </a:solidFill>
                <a:latin typeface="Lato"/>
                <a:ea typeface="Lato"/>
                <a:cs typeface="Lato"/>
                <a:sym typeface="Lato"/>
              </a:rPr>
              <a:t>“True God and yet a Man? </a:t>
            </a:r>
            <a:endParaRPr sz="3100">
              <a:solidFill>
                <a:schemeClr val="dk1"/>
              </a:solidFill>
              <a:latin typeface="Lato"/>
              <a:ea typeface="Lato"/>
              <a:cs typeface="Lato"/>
              <a:sym typeface="Lato"/>
            </a:endParaRPr>
          </a:p>
          <a:p>
            <a:pPr marL="0" lvl="0" indent="0" algn="ctr" rtl="0">
              <a:spcBef>
                <a:spcPts val="1200"/>
              </a:spcBef>
              <a:spcAft>
                <a:spcPts val="0"/>
              </a:spcAft>
              <a:buClr>
                <a:schemeClr val="dk1"/>
              </a:buClr>
              <a:buSzPts val="1100"/>
              <a:buFont typeface="Arial"/>
              <a:buNone/>
            </a:pPr>
            <a:r>
              <a:rPr lang="en" sz="3100">
                <a:solidFill>
                  <a:schemeClr val="dk1"/>
                </a:solidFill>
                <a:latin typeface="Lato"/>
                <a:ea typeface="Lato"/>
                <a:cs typeface="Lato"/>
                <a:sym typeface="Lato"/>
              </a:rPr>
              <a:t>True maid and yet a mother?</a:t>
            </a:r>
            <a:endParaRPr sz="3100">
              <a:solidFill>
                <a:schemeClr val="dk1"/>
              </a:solidFill>
              <a:latin typeface="Lato"/>
              <a:ea typeface="Lato"/>
              <a:cs typeface="Lato"/>
              <a:sym typeface="Lato"/>
            </a:endParaRPr>
          </a:p>
          <a:p>
            <a:pPr marL="0" lvl="0" indent="0" algn="ctr" rtl="0">
              <a:spcBef>
                <a:spcPts val="1200"/>
              </a:spcBef>
              <a:spcAft>
                <a:spcPts val="0"/>
              </a:spcAft>
              <a:buClr>
                <a:schemeClr val="dk1"/>
              </a:buClr>
              <a:buSzPts val="1100"/>
              <a:buFont typeface="Arial"/>
              <a:buNone/>
            </a:pPr>
            <a:r>
              <a:rPr lang="en" sz="3100">
                <a:solidFill>
                  <a:schemeClr val="dk1"/>
                </a:solidFill>
                <a:latin typeface="Lato"/>
                <a:ea typeface="Lato"/>
                <a:cs typeface="Lato"/>
                <a:sym typeface="Lato"/>
              </a:rPr>
              <a:t>Thought wonders how thought can conceive one or the other.”</a:t>
            </a:r>
            <a:endParaRPr sz="3100">
              <a:solidFill>
                <a:schemeClr val="dk1"/>
              </a:solidFill>
              <a:latin typeface="Lato"/>
              <a:ea typeface="Lato"/>
              <a:cs typeface="Lato"/>
              <a:sym typeface="Lato"/>
            </a:endParaRPr>
          </a:p>
          <a:p>
            <a:pPr marL="0" lvl="0" indent="0" algn="ctr" rtl="0">
              <a:spcBef>
                <a:spcPts val="1200"/>
              </a:spcBef>
              <a:spcAft>
                <a:spcPts val="0"/>
              </a:spcAft>
              <a:buClr>
                <a:schemeClr val="dk1"/>
              </a:buClr>
              <a:buSzPts val="1100"/>
              <a:buFont typeface="Arial"/>
              <a:buNone/>
            </a:pPr>
            <a:r>
              <a:rPr lang="en" sz="3100">
                <a:solidFill>
                  <a:schemeClr val="dk1"/>
                </a:solidFill>
                <a:latin typeface="Lato"/>
                <a:ea typeface="Lato"/>
                <a:cs typeface="Lato"/>
                <a:sym typeface="Lato"/>
              </a:rPr>
              <a:t>               - Evangelical Lutheran Hymnary, #269</a:t>
            </a:r>
            <a:endParaRPr sz="3100">
              <a:solidFill>
                <a:schemeClr val="dk1"/>
              </a:solidFill>
              <a:latin typeface="Lato"/>
              <a:ea typeface="Lato"/>
              <a:cs typeface="Lato"/>
              <a:sym typeface="Lato"/>
            </a:endParaRPr>
          </a:p>
          <a:p>
            <a:pPr marL="0" lvl="0" indent="0" algn="just" rtl="0">
              <a:spcBef>
                <a:spcPts val="1200"/>
              </a:spcBef>
              <a:spcAft>
                <a:spcPts val="0"/>
              </a:spcAft>
              <a:buClr>
                <a:schemeClr val="dk1"/>
              </a:buClr>
              <a:buSzPts val="1100"/>
              <a:buFont typeface="Arial"/>
              <a:buNone/>
            </a:pPr>
            <a:endParaRPr sz="31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p:nvPr/>
        </p:nvSpPr>
        <p:spPr>
          <a:xfrm rot="-5400000">
            <a:off x="215450" y="2823025"/>
            <a:ext cx="2053200" cy="395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2" name="Google Shape;102;p20"/>
          <p:cNvSpPr txBox="1">
            <a:spLocks noGrp="1"/>
          </p:cNvSpPr>
          <p:nvPr>
            <p:ph type="body" idx="2"/>
          </p:nvPr>
        </p:nvSpPr>
        <p:spPr>
          <a:xfrm>
            <a:off x="1246050" y="650250"/>
            <a:ext cx="6651900" cy="3843000"/>
          </a:xfrm>
          <a:prstGeom prst="rect">
            <a:avLst/>
          </a:prstGeom>
          <a:solidFill>
            <a:srgbClr val="B7B7B7"/>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5000"/>
              </a:lnSpc>
              <a:spcBef>
                <a:spcPts val="0"/>
              </a:spcBef>
              <a:spcAft>
                <a:spcPts val="1200"/>
              </a:spcAft>
              <a:buNone/>
            </a:pPr>
            <a:r>
              <a:rPr lang="en" sz="4200">
                <a:solidFill>
                  <a:schemeClr val="dk1"/>
                </a:solidFill>
                <a:latin typeface="Montserrat SemiBold"/>
                <a:ea typeface="Montserrat SemiBold"/>
                <a:cs typeface="Montserrat SemiBold"/>
                <a:sym typeface="Montserrat SemiBold"/>
              </a:rPr>
              <a:t>“All steeples point to heaven.” Maybe so, but does that mean every religion saves sinners?</a:t>
            </a:r>
            <a:endParaRPr sz="4200">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p:nvPr/>
        </p:nvSpPr>
        <p:spPr>
          <a:xfrm rot="-5400000">
            <a:off x="7607850" y="3250800"/>
            <a:ext cx="2053200" cy="395700"/>
          </a:xfrm>
          <a:prstGeom prst="rect">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9" name="Google Shape;109;p21"/>
          <p:cNvSpPr txBox="1">
            <a:spLocks noGrp="1"/>
          </p:cNvSpPr>
          <p:nvPr>
            <p:ph type="body" idx="2"/>
          </p:nvPr>
        </p:nvSpPr>
        <p:spPr>
          <a:xfrm>
            <a:off x="519150" y="448050"/>
            <a:ext cx="8105700" cy="4247400"/>
          </a:xfrm>
          <a:prstGeom prst="rect">
            <a:avLst/>
          </a:prstGeom>
          <a:solidFill>
            <a:srgbClr val="EFEFEF"/>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5000"/>
              </a:lnSpc>
              <a:spcBef>
                <a:spcPts val="0"/>
              </a:spcBef>
              <a:spcAft>
                <a:spcPts val="1200"/>
              </a:spcAft>
              <a:buNone/>
            </a:pPr>
            <a:r>
              <a:rPr lang="en" sz="4200">
                <a:solidFill>
                  <a:schemeClr val="dk1"/>
                </a:solidFill>
                <a:latin typeface="Montserrat SemiBold"/>
                <a:ea typeface="Montserrat SemiBold"/>
                <a:cs typeface="Montserrat SemiBold"/>
                <a:sym typeface="Montserrat SemiBold"/>
              </a:rPr>
              <a:t>How does our congregation ensure that we focus on </a:t>
            </a:r>
            <a:r>
              <a:rPr lang="en" sz="4200" i="1">
                <a:solidFill>
                  <a:schemeClr val="dk1"/>
                </a:solidFill>
                <a:latin typeface="Montserrat SemiBold"/>
                <a:ea typeface="Montserrat SemiBold"/>
                <a:cs typeface="Montserrat SemiBold"/>
                <a:sym typeface="Montserrat SemiBold"/>
              </a:rPr>
              <a:t>“God my Savior”</a:t>
            </a:r>
            <a:r>
              <a:rPr lang="en" sz="4200">
                <a:solidFill>
                  <a:schemeClr val="dk1"/>
                </a:solidFill>
                <a:latin typeface="Montserrat SemiBold"/>
                <a:ea typeface="Montserrat SemiBold"/>
                <a:cs typeface="Montserrat SemiBold"/>
                <a:sym typeface="Montserrat SemiBold"/>
              </a:rPr>
              <a:t> instead of “self-righteousness” (thinking our works are the basis of salvation)?</a:t>
            </a:r>
            <a:endParaRPr sz="4200">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661</Words>
  <Application>Microsoft Office PowerPoint</Application>
  <PresentationFormat>On-screen Show (16:9)</PresentationFormat>
  <Paragraphs>31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Montserrat SemiBold</vt:lpstr>
      <vt:lpstr>Waiting for the Sunrise</vt:lpstr>
      <vt:lpstr>Arial</vt:lpstr>
      <vt:lpstr>Lato</vt:lpstr>
      <vt:lpstr>Montserrat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 Hope Lutheran</dc:creator>
  <cp:lastModifiedBy>Ruggles, Cheyanna</cp:lastModifiedBy>
  <cp:revision>1</cp:revision>
  <dcterms:modified xsi:type="dcterms:W3CDTF">2025-05-10T02:25:58Z</dcterms:modified>
</cp:coreProperties>
</file>