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  <p:embeddedFont>
      <p:font typeface="Waiting for the Sunris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1b1e191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1b1e191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6b29a6d7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6b29a6d7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5b2f2fcf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5b2f2fcf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5b2f2fcf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5b2f2fcf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6b29a6d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6b29a6d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5b2f2fcf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5b2f2fcf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6b29a6d7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6b29a6d7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6b29a6d7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6b29a6d7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5b2f2fcf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d5b2f2fcf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9:53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5b2f2fc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5b2f2fc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5b2f2fc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5b2f2fc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44a4601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44a4601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44a460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44a460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7851f810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7851f810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44a46011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44a46011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a1742c4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2a1742c4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t="-1400" b="1400"/>
          <a:stretch/>
        </p:blipFill>
        <p:spPr>
          <a:xfrm>
            <a:off x="-101000" y="-156125"/>
            <a:ext cx="9346002" cy="559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 rot="-856172">
            <a:off x="325587" y="450496"/>
            <a:ext cx="2644800" cy="696471"/>
          </a:xfrm>
          <a:prstGeom prst="wedgeRoundRectCallout">
            <a:avLst>
              <a:gd name="adj1" fmla="val -10463"/>
              <a:gd name="adj2" fmla="val 96768"/>
              <a:gd name="adj3" fmla="val 0"/>
            </a:avLst>
          </a:prstGeom>
          <a:solidFill>
            <a:srgbClr val="9FC5E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14325" dist="161925" dir="834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Let’s Talk About…</a:t>
            </a:r>
            <a:endParaRPr sz="1600"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009300" y="3999325"/>
            <a:ext cx="2734800" cy="5025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An Online Bible Study</a:t>
            </a:r>
            <a:endParaRPr sz="2300">
              <a:solidFill>
                <a:schemeClr val="lt1"/>
              </a:solidFill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665125" y="1437175"/>
            <a:ext cx="470400" cy="1411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961800" y="945166"/>
            <a:ext cx="7220400" cy="3253168"/>
          </a:xfrm>
          <a:prstGeom prst="rect">
            <a:avLst/>
          </a:prstGeom>
          <a:solidFill>
            <a:srgbClr val="DE520C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Would you add anything to Luther’s format? </a:t>
            </a:r>
            <a:endParaRPr sz="52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/>
          <p:nvPr/>
        </p:nvSpPr>
        <p:spPr>
          <a:xfrm>
            <a:off x="4889000" y="380213"/>
            <a:ext cx="4071600" cy="4456574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Children must be educated! In the Peruvian rainforest, this school was established for the village of Nueva Barranquita. Secular and spiritual classes comprise the curriculum. 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75" y="1121862"/>
            <a:ext cx="4483800" cy="2973275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"/>
          <p:cNvSpPr txBox="1"/>
          <p:nvPr/>
        </p:nvSpPr>
        <p:spPr>
          <a:xfrm rot="5400000">
            <a:off x="6867325" y="3255075"/>
            <a:ext cx="470400" cy="1881900"/>
          </a:xfrm>
          <a:prstGeom prst="rect">
            <a:avLst/>
          </a:prstGeom>
          <a:solidFill>
            <a:srgbClr val="DE520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659700" y="838983"/>
            <a:ext cx="7824600" cy="3465534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List the various Christian education programs offered by our congregation.</a:t>
            </a:r>
            <a:endParaRPr sz="4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 txBox="1"/>
          <p:nvPr/>
        </p:nvSpPr>
        <p:spPr>
          <a:xfrm>
            <a:off x="438150" y="418748"/>
            <a:ext cx="8267700" cy="2403705"/>
          </a:xfrm>
          <a:prstGeom prst="rect">
            <a:avLst/>
          </a:prstGeom>
          <a:solidFill>
            <a:srgbClr val="FDAE3C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could we do to enhance our community’s understanding of our educational program?</a:t>
            </a:r>
            <a:endParaRPr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825300" y="3534175"/>
            <a:ext cx="7493400" cy="1416000"/>
          </a:xfrm>
          <a:prstGeom prst="rect">
            <a:avLst/>
          </a:prstGeom>
          <a:solidFill>
            <a:srgbClr val="DE520C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could we do to increase participation?</a:t>
            </a:r>
            <a:endParaRPr sz="4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4261950" y="2877175"/>
            <a:ext cx="620100" cy="657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1770600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Martin Luther School in Plzen has the latest in computer technology. There is nothing like that in the jungle school.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1098300" y="2625225"/>
            <a:ext cx="6947400" cy="2074200"/>
          </a:xfrm>
          <a:prstGeom prst="rect">
            <a:avLst/>
          </a:prstGeom>
          <a:solidFill>
            <a:srgbClr val="DE520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What’s most important?</a:t>
            </a:r>
            <a:endParaRPr sz="5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86850" y="898800"/>
            <a:ext cx="8370300" cy="3345900"/>
          </a:xfrm>
          <a:prstGeom prst="rect">
            <a:avLst/>
          </a:prstGeom>
          <a:solidFill>
            <a:srgbClr val="FDAE3C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God’s Old Testament covenant (He is our God, we are his people - with all that both   parts of the covenant imply) defines our relationship with him. Through Moses he says of the instructions he gives, </a:t>
            </a:r>
            <a:r>
              <a:rPr lang="en" sz="30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“Impress them on your children</a:t>
            </a:r>
            <a:r>
              <a:rPr lang="en" sz="3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(Deuteronomy 6).” </a:t>
            </a: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>
          <a:xfrm>
            <a:off x="109075" y="142200"/>
            <a:ext cx="5774400" cy="4859100"/>
          </a:xfrm>
          <a:prstGeom prst="rect">
            <a:avLst/>
          </a:prstGeom>
          <a:solidFill>
            <a:srgbClr val="DE520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parents, congregations and church bodies impress on children that God’s Word is true?</a:t>
            </a:r>
            <a:endParaRPr sz="4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2"/>
          </p:nvPr>
        </p:nvSpPr>
        <p:spPr>
          <a:xfrm>
            <a:off x="6108050" y="609600"/>
            <a:ext cx="2857200" cy="3924300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we do that in World Missions?</a:t>
            </a:r>
            <a:endParaRPr sz="4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5691000" y="2176050"/>
            <a:ext cx="705900" cy="79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556800" y="595350"/>
            <a:ext cx="8030400" cy="3952800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913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God Bless Our School!</a:t>
            </a:r>
            <a:endParaRPr sz="594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912" y="156975"/>
            <a:ext cx="3622175" cy="482954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864296" y="212518"/>
            <a:ext cx="5032153" cy="4718464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small brass bell was a gift, a souvenir from the St. Paul Lutheran Congregation and Martin Luther School in Plzen, Czechia (formerly Czech Republic). The congregation and school with its student body of 200+ share a renovated space which years before  housed a public school. 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51" y="301000"/>
            <a:ext cx="3406137" cy="45415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62850" y="711150"/>
            <a:ext cx="8418300" cy="3721200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building survived WW2, and today it features a chapel, eight classrooms and four apartments. Rev. Martin Vrsecky serves the congregation and manages Martin Luther School. The school is highly regarded in the Plzen community as it features English-language education in addition to Lutheran theology.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260925"/>
            <a:ext cx="8520600" cy="4619400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 course school bells ring out around the world each fall, but this is one school bell which uniquely resonates with a true spiritual significance. Inscribed on its surface are messages we would wish all students to learn: “</a:t>
            </a:r>
            <a:r>
              <a:rPr lang="en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Christ yesterday, today, and tomorrow </a:t>
            </a: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(Hebrews 13)” and “</a:t>
            </a:r>
            <a:r>
              <a:rPr lang="en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Word is true</a:t>
            </a:r>
            <a:r>
              <a:rPr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(John 17).” We thank God for every Lutheran Elementary School, every Sunday School, and every educational program where Christ is proclaimed.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1149300" y="350875"/>
            <a:ext cx="6845400" cy="3140100"/>
          </a:xfrm>
          <a:prstGeom prst="rect">
            <a:avLst/>
          </a:prstGeom>
          <a:solidFill>
            <a:srgbClr val="FDAE3C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My best childhood Sunday School/Christian Day School memory?</a:t>
            </a:r>
            <a:endParaRPr sz="4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1616550" y="3885950"/>
            <a:ext cx="5910900" cy="923400"/>
          </a:xfrm>
          <a:prstGeom prst="rect">
            <a:avLst/>
          </a:prstGeom>
          <a:solidFill>
            <a:srgbClr val="DE520C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teacher?</a:t>
            </a:r>
            <a:endParaRPr sz="4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37000" y="147650"/>
            <a:ext cx="8459100" cy="1492800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Jesus instructed us to </a:t>
            </a:r>
            <a:r>
              <a:rPr lang="en" sz="2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“make disciples of all nations . . . teaching them to obey everything I have commanded you</a:t>
            </a:r>
            <a:r>
              <a:rPr lang="en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(Matthew 28).”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2"/>
          </p:nvPr>
        </p:nvSpPr>
        <p:spPr>
          <a:xfrm>
            <a:off x="151850" y="1832850"/>
            <a:ext cx="8854200" cy="3197400"/>
          </a:xfrm>
          <a:prstGeom prst="rect">
            <a:avLst/>
          </a:prstGeom>
          <a:solidFill>
            <a:srgbClr val="FDAE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 does the progression of doctrine in Martin Luther’s Small Catechism (Six chief parts: the Law of God, the Apostles’ Creed, The Lord’s Prayer, Baptism, the Office of the Keys, and The Lord’s Supper) aid in teaching the Christian faith?</a:t>
            </a:r>
            <a:endParaRPr sz="3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7540925" y="2827300"/>
            <a:ext cx="470400" cy="1411500"/>
          </a:xfrm>
          <a:prstGeom prst="rect">
            <a:avLst/>
          </a:prstGeom>
          <a:solidFill>
            <a:srgbClr val="FDAE3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1221175" y="485040"/>
            <a:ext cx="6501600" cy="4173420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 these teachings confirm the message on the bell? </a:t>
            </a:r>
            <a:endParaRPr sz="5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On-screen Show (16:9)</PresentationFormat>
  <Paragraphs>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</vt:lpstr>
      <vt:lpstr>Lato</vt:lpstr>
      <vt:lpstr>Montserrat SemiBold</vt:lpstr>
      <vt:lpstr>Montserrat Medium</vt:lpstr>
      <vt:lpstr>Waiting for the Sunrise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New Hope Lutheran</dc:creator>
  <cp:lastModifiedBy>Ruggles, Cheyanna</cp:lastModifiedBy>
  <cp:revision>1</cp:revision>
  <dcterms:modified xsi:type="dcterms:W3CDTF">2025-05-10T02:23:16Z</dcterms:modified>
</cp:coreProperties>
</file>