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Lato" panose="020F0502020204030203" pitchFamily="34" charset="0"/>
      <p:regular r:id="rId16"/>
      <p:bold r:id="rId17"/>
      <p:italic r:id="rId18"/>
      <p:boldItalic r:id="rId19"/>
    </p:embeddedFont>
    <p:embeddedFont>
      <p:font typeface="Montserrat" panose="00000500000000000000" pitchFamily="2" charset="0"/>
      <p:regular r:id="rId20"/>
      <p:bold r:id="rId21"/>
      <p:italic r:id="rId22"/>
      <p:boldItalic r:id="rId23"/>
    </p:embeddedFont>
    <p:embeddedFont>
      <p:font typeface="Montserrat Medium" panose="00000600000000000000" pitchFamily="2" charset="0"/>
      <p:regular r:id="rId24"/>
      <p:bold r:id="rId25"/>
      <p:italic r:id="rId26"/>
      <p:boldItalic r:id="rId27"/>
    </p:embeddedFont>
    <p:embeddedFont>
      <p:font typeface="Montserrat SemiBold" panose="00000700000000000000" pitchFamily="2" charset="0"/>
      <p:regular r:id="rId28"/>
      <p:bold r:id="rId29"/>
      <p:italic r:id="rId30"/>
      <p:boldItalic r:id="rId31"/>
    </p:embeddedFont>
    <p:embeddedFont>
      <p:font typeface="Waiting for the Sunrise"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2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1b2a48d6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41b2a48d6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d5b2f2fcf3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d5b2f2fcf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d5b2f2fcf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d5b2f2fcf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46b24072e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46b24072e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433a2bb8bf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433a2bb8b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d5b2f2fcf3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d5b2f2fcf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d5b2f2fcf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d5b2f2fcf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d5b2f2fcf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5b2f2fcf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433a2bb8b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433a2bb8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4736b9aae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4736b9aae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4736b9aaec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4736b9aae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42a0cf0ec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2a0cf0ec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433a2bb8bf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433a2bb8b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rotWithShape="1">
          <a:blip r:embed="rId3">
            <a:alphaModFix/>
          </a:blip>
          <a:srcRect t="-1400" b="1400"/>
          <a:stretch/>
        </p:blipFill>
        <p:spPr>
          <a:xfrm>
            <a:off x="-101000" y="-156125"/>
            <a:ext cx="9346002" cy="5591926"/>
          </a:xfrm>
          <a:prstGeom prst="rect">
            <a:avLst/>
          </a:prstGeom>
          <a:noFill/>
          <a:ln>
            <a:noFill/>
          </a:ln>
        </p:spPr>
      </p:pic>
      <p:sp>
        <p:nvSpPr>
          <p:cNvPr id="57" name="Google Shape;57;p13"/>
          <p:cNvSpPr/>
          <p:nvPr/>
        </p:nvSpPr>
        <p:spPr>
          <a:xfrm rot="-856172">
            <a:off x="325587" y="450496"/>
            <a:ext cx="2644800" cy="696471"/>
          </a:xfrm>
          <a:prstGeom prst="wedgeRoundRectCallout">
            <a:avLst>
              <a:gd name="adj1" fmla="val -10463"/>
              <a:gd name="adj2" fmla="val 96768"/>
              <a:gd name="adj3" fmla="val 0"/>
            </a:avLst>
          </a:prstGeom>
          <a:solidFill>
            <a:srgbClr val="9FC5E8"/>
          </a:solidFill>
          <a:ln w="38100" cap="flat" cmpd="sng">
            <a:solidFill>
              <a:schemeClr val="lt1"/>
            </a:solidFill>
            <a:prstDash val="solid"/>
            <a:round/>
            <a:headEnd type="none" w="sm" len="sm"/>
            <a:tailEnd type="none" w="sm" len="sm"/>
          </a:ln>
          <a:effectLst>
            <a:outerShdw blurRad="314325" dist="161925" dir="8340000" algn="bl" rotWithShape="0">
              <a:srgbClr val="000000">
                <a:alpha val="68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600">
                <a:solidFill>
                  <a:schemeClr val="lt1"/>
                </a:solidFill>
                <a:latin typeface="Waiting for the Sunrise"/>
                <a:ea typeface="Waiting for the Sunrise"/>
                <a:cs typeface="Waiting for the Sunrise"/>
                <a:sym typeface="Waiting for the Sunrise"/>
              </a:rPr>
              <a:t>Let’s Talk About…</a:t>
            </a:r>
            <a:endParaRPr sz="1600">
              <a:latin typeface="Waiting for the Sunrise"/>
              <a:ea typeface="Waiting for the Sunrise"/>
              <a:cs typeface="Waiting for the Sunrise"/>
              <a:sym typeface="Waiting for the Sunrise"/>
            </a:endParaRPr>
          </a:p>
        </p:txBody>
      </p:sp>
      <p:sp>
        <p:nvSpPr>
          <p:cNvPr id="58" name="Google Shape;58;p13"/>
          <p:cNvSpPr/>
          <p:nvPr/>
        </p:nvSpPr>
        <p:spPr>
          <a:xfrm>
            <a:off x="5009300" y="3999325"/>
            <a:ext cx="2734800" cy="502500"/>
          </a:xfrm>
          <a:prstGeom prst="roundRect">
            <a:avLst>
              <a:gd name="adj" fmla="val 16667"/>
            </a:avLst>
          </a:prstGeom>
          <a:solidFill>
            <a:srgbClr val="9FC5E8"/>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chemeClr val="lt1"/>
                </a:solidFill>
                <a:latin typeface="Waiting for the Sunrise"/>
                <a:ea typeface="Waiting for the Sunrise"/>
                <a:cs typeface="Waiting for the Sunrise"/>
                <a:sym typeface="Waiting for the Sunrise"/>
              </a:rPr>
              <a:t>An Online Bible Study</a:t>
            </a:r>
            <a:endParaRPr sz="2300">
              <a:solidFill>
                <a:schemeClr val="lt1"/>
              </a:solidFill>
              <a:latin typeface="Waiting for the Sunrise"/>
              <a:ea typeface="Waiting for the Sunrise"/>
              <a:cs typeface="Waiting for the Sunrise"/>
              <a:sym typeface="Waiting for the Sunris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B95AD"/>
        </a:solid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7" name="Google Shape;117;p22"/>
          <p:cNvSpPr txBox="1">
            <a:spLocks noGrp="1"/>
          </p:cNvSpPr>
          <p:nvPr>
            <p:ph type="body" idx="1"/>
          </p:nvPr>
        </p:nvSpPr>
        <p:spPr>
          <a:xfrm>
            <a:off x="50" y="-25"/>
            <a:ext cx="9144000" cy="5143500"/>
          </a:xfrm>
          <a:prstGeom prst="rect">
            <a:avLst/>
          </a:prstGeom>
          <a:solidFill>
            <a:srgbClr val="660000"/>
          </a:solidFill>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18" name="Google Shape;118;p22"/>
          <p:cNvSpPr txBox="1"/>
          <p:nvPr/>
        </p:nvSpPr>
        <p:spPr>
          <a:xfrm>
            <a:off x="4514725" y="1230450"/>
            <a:ext cx="4063200" cy="2682600"/>
          </a:xfrm>
          <a:prstGeom prst="rect">
            <a:avLst/>
          </a:prstGeom>
          <a:solidFill>
            <a:srgbClr val="EFEFEF"/>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en" sz="2800">
                <a:solidFill>
                  <a:schemeClr val="dk1"/>
                </a:solidFill>
                <a:latin typeface="Lato"/>
                <a:ea typeface="Lato"/>
                <a:cs typeface="Lato"/>
                <a:sym typeface="Lato"/>
              </a:rPr>
              <a:t>Prayerfully preparing for Sunday morning worship service at St. Peter’s Lutheran Church in Hyderabad, India.</a:t>
            </a:r>
            <a:endParaRPr sz="2800">
              <a:solidFill>
                <a:schemeClr val="dk1"/>
              </a:solidFill>
              <a:latin typeface="Lato"/>
              <a:ea typeface="Lato"/>
              <a:cs typeface="Lato"/>
              <a:sym typeface="Lato"/>
            </a:endParaRPr>
          </a:p>
        </p:txBody>
      </p:sp>
      <p:pic>
        <p:nvPicPr>
          <p:cNvPr id="119" name="Google Shape;119;p22"/>
          <p:cNvPicPr preferRelativeResize="0"/>
          <p:nvPr/>
        </p:nvPicPr>
        <p:blipFill>
          <a:blip r:embed="rId3">
            <a:alphaModFix/>
          </a:blip>
          <a:stretch>
            <a:fillRect/>
          </a:stretch>
        </p:blipFill>
        <p:spPr>
          <a:xfrm>
            <a:off x="888499" y="182575"/>
            <a:ext cx="2895226" cy="4778351"/>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5" name="Google Shape;125;p23"/>
          <p:cNvSpPr txBox="1">
            <a:spLocks noGrp="1"/>
          </p:cNvSpPr>
          <p:nvPr>
            <p:ph type="body" idx="1"/>
          </p:nvPr>
        </p:nvSpPr>
        <p:spPr>
          <a:xfrm>
            <a:off x="1836300" y="111225"/>
            <a:ext cx="5471400" cy="1593300"/>
          </a:xfrm>
          <a:prstGeom prst="rect">
            <a:avLst/>
          </a:prstGeom>
          <a:solidFill>
            <a:srgbClr val="EFEFEF"/>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4200">
                <a:solidFill>
                  <a:schemeClr val="dk1"/>
                </a:solidFill>
                <a:latin typeface="Montserrat SemiBold"/>
                <a:ea typeface="Montserrat SemiBold"/>
                <a:cs typeface="Montserrat SemiBold"/>
                <a:sym typeface="Montserrat SemiBold"/>
              </a:rPr>
              <a:t>What was the first prayer I learned? </a:t>
            </a:r>
            <a:r>
              <a:rPr lang="en" sz="4500">
                <a:solidFill>
                  <a:schemeClr val="dk1"/>
                </a:solidFill>
                <a:latin typeface="Montserrat SemiBold"/>
                <a:ea typeface="Montserrat SemiBold"/>
                <a:cs typeface="Montserrat SemiBold"/>
                <a:sym typeface="Montserrat SemiBold"/>
              </a:rPr>
              <a:t> </a:t>
            </a:r>
            <a:endParaRPr sz="3000">
              <a:latin typeface="Lato"/>
              <a:ea typeface="Lato"/>
              <a:cs typeface="Lato"/>
              <a:sym typeface="Lato"/>
            </a:endParaRPr>
          </a:p>
        </p:txBody>
      </p:sp>
      <p:sp>
        <p:nvSpPr>
          <p:cNvPr id="126" name="Google Shape;126;p23"/>
          <p:cNvSpPr txBox="1"/>
          <p:nvPr/>
        </p:nvSpPr>
        <p:spPr>
          <a:xfrm>
            <a:off x="219013" y="1699946"/>
            <a:ext cx="3531000" cy="1978973"/>
          </a:xfrm>
          <a:prstGeom prst="rect">
            <a:avLst/>
          </a:prstGeom>
          <a:solidFill>
            <a:srgbClr val="6B95AD"/>
          </a:solidFill>
          <a:ln w="76200" cap="flat" cmpd="sng">
            <a:solidFill>
              <a:srgbClr val="660000"/>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sz="3600" dirty="0">
                <a:solidFill>
                  <a:schemeClr val="dk1"/>
                </a:solidFill>
                <a:latin typeface="Montserrat Medium"/>
                <a:ea typeface="Montserrat Medium"/>
                <a:cs typeface="Montserrat Medium"/>
                <a:sym typeface="Montserrat Medium"/>
              </a:rPr>
              <a:t>Who</a:t>
            </a:r>
            <a:r>
              <a:rPr lang="en" sz="4000" dirty="0">
                <a:solidFill>
                  <a:schemeClr val="dk1"/>
                </a:solidFill>
                <a:latin typeface="Montserrat Medium"/>
                <a:ea typeface="Montserrat Medium"/>
                <a:cs typeface="Montserrat Medium"/>
                <a:sym typeface="Montserrat Medium"/>
              </a:rPr>
              <a:t> taught me?</a:t>
            </a:r>
            <a:endParaRPr sz="4000" dirty="0">
              <a:solidFill>
                <a:schemeClr val="lt1"/>
              </a:solidFill>
              <a:latin typeface="Montserrat Medium"/>
              <a:ea typeface="Montserrat Medium"/>
              <a:cs typeface="Montserrat Medium"/>
              <a:sym typeface="Montserrat Medium"/>
            </a:endParaRPr>
          </a:p>
        </p:txBody>
      </p:sp>
      <p:sp>
        <p:nvSpPr>
          <p:cNvPr id="127" name="Google Shape;127;p23"/>
          <p:cNvSpPr txBox="1"/>
          <p:nvPr/>
        </p:nvSpPr>
        <p:spPr>
          <a:xfrm>
            <a:off x="4343725" y="1604950"/>
            <a:ext cx="4682100" cy="1978973"/>
          </a:xfrm>
          <a:prstGeom prst="rect">
            <a:avLst/>
          </a:prstGeom>
          <a:solidFill>
            <a:srgbClr val="A4686F"/>
          </a:solidFill>
          <a:ln w="76200" cap="flat" cmpd="sng">
            <a:solidFill>
              <a:srgbClr val="660000"/>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sz="4200">
                <a:solidFill>
                  <a:schemeClr val="dk1"/>
                </a:solidFill>
                <a:latin typeface="Montserrat Medium"/>
                <a:ea typeface="Montserrat Medium"/>
                <a:cs typeface="Montserrat Medium"/>
                <a:sym typeface="Montserrat Medium"/>
              </a:rPr>
              <a:t>Do I have a favorite prayer?</a:t>
            </a:r>
            <a:r>
              <a:rPr lang="en" sz="4100">
                <a:solidFill>
                  <a:schemeClr val="dk1"/>
                </a:solidFill>
                <a:latin typeface="Montserrat Medium"/>
                <a:ea typeface="Montserrat Medium"/>
                <a:cs typeface="Montserrat Medium"/>
                <a:sym typeface="Montserrat Medium"/>
              </a:rPr>
              <a:t> </a:t>
            </a:r>
            <a:endParaRPr sz="4100">
              <a:solidFill>
                <a:schemeClr val="dk1"/>
              </a:solidFill>
              <a:latin typeface="Montserrat Medium"/>
              <a:ea typeface="Montserrat Medium"/>
              <a:cs typeface="Montserrat Medium"/>
              <a:sym typeface="Montserrat Medium"/>
            </a:endParaRPr>
          </a:p>
        </p:txBody>
      </p:sp>
      <p:sp>
        <p:nvSpPr>
          <p:cNvPr id="128" name="Google Shape;128;p23"/>
          <p:cNvSpPr/>
          <p:nvPr/>
        </p:nvSpPr>
        <p:spPr>
          <a:xfrm>
            <a:off x="3883825" y="3482100"/>
            <a:ext cx="459900" cy="395700"/>
          </a:xfrm>
          <a:prstGeom prst="rightArrow">
            <a:avLst>
              <a:gd name="adj1" fmla="val 50000"/>
              <a:gd name="adj2"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 name="Google Shape;129;p23"/>
          <p:cNvSpPr txBox="1">
            <a:spLocks noGrp="1"/>
          </p:cNvSpPr>
          <p:nvPr>
            <p:ph type="body" idx="1"/>
          </p:nvPr>
        </p:nvSpPr>
        <p:spPr>
          <a:xfrm>
            <a:off x="1836300" y="3407525"/>
            <a:ext cx="5471400" cy="1593300"/>
          </a:xfrm>
          <a:prstGeom prst="rect">
            <a:avLst/>
          </a:prstGeom>
          <a:solidFill>
            <a:srgbClr val="D9D9D9"/>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4200">
                <a:solidFill>
                  <a:schemeClr val="dk1"/>
                </a:solidFill>
                <a:latin typeface="Montserrat SemiBold"/>
                <a:ea typeface="Montserrat SemiBold"/>
                <a:cs typeface="Montserrat SemiBold"/>
                <a:sym typeface="Montserrat SemiBold"/>
              </a:rPr>
              <a:t>Do I still pray it? </a:t>
            </a:r>
            <a:r>
              <a:rPr lang="en" sz="4500">
                <a:solidFill>
                  <a:schemeClr val="dk1"/>
                </a:solidFill>
                <a:latin typeface="Montserrat SemiBold"/>
                <a:ea typeface="Montserrat SemiBold"/>
                <a:cs typeface="Montserrat SemiBold"/>
                <a:sym typeface="Montserrat SemiBold"/>
              </a:rPr>
              <a:t> </a:t>
            </a:r>
            <a:endParaRPr sz="3000">
              <a:latin typeface="Lato"/>
              <a:ea typeface="Lato"/>
              <a:cs typeface="Lato"/>
              <a:sym typeface="Lato"/>
            </a:endParaRPr>
          </a:p>
        </p:txBody>
      </p:sp>
      <p:sp>
        <p:nvSpPr>
          <p:cNvPr id="130" name="Google Shape;130;p23"/>
          <p:cNvSpPr/>
          <p:nvPr/>
        </p:nvSpPr>
        <p:spPr>
          <a:xfrm rot="-5400000" flipH="1">
            <a:off x="429875" y="450425"/>
            <a:ext cx="1144200" cy="1133400"/>
          </a:xfrm>
          <a:prstGeom prst="bentArrow">
            <a:avLst>
              <a:gd name="adj1" fmla="val 25000"/>
              <a:gd name="adj2" fmla="val 25000"/>
              <a:gd name="adj3" fmla="val 25000"/>
              <a:gd name="adj4" fmla="val 4375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3"/>
          <p:cNvSpPr/>
          <p:nvPr/>
        </p:nvSpPr>
        <p:spPr>
          <a:xfrm rot="10800000" flipH="1">
            <a:off x="510025" y="3594700"/>
            <a:ext cx="1144200" cy="1133400"/>
          </a:xfrm>
          <a:prstGeom prst="bentArrow">
            <a:avLst>
              <a:gd name="adj1" fmla="val 25000"/>
              <a:gd name="adj2" fmla="val 25000"/>
              <a:gd name="adj3" fmla="val 25000"/>
              <a:gd name="adj4" fmla="val 4375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23"/>
          <p:cNvSpPr/>
          <p:nvPr/>
        </p:nvSpPr>
        <p:spPr>
          <a:xfrm rot="5400000" flipH="1">
            <a:off x="7532550" y="3543950"/>
            <a:ext cx="1144200" cy="1133400"/>
          </a:xfrm>
          <a:prstGeom prst="bentArrow">
            <a:avLst>
              <a:gd name="adj1" fmla="val 25000"/>
              <a:gd name="adj2" fmla="val 25000"/>
              <a:gd name="adj3" fmla="val 25000"/>
              <a:gd name="adj4" fmla="val 4375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23"/>
          <p:cNvSpPr/>
          <p:nvPr/>
        </p:nvSpPr>
        <p:spPr>
          <a:xfrm flipH="1">
            <a:off x="7532550" y="407100"/>
            <a:ext cx="1144200" cy="1133400"/>
          </a:xfrm>
          <a:prstGeom prst="bentArrow">
            <a:avLst>
              <a:gd name="adj1" fmla="val 25000"/>
              <a:gd name="adj2" fmla="val 25000"/>
              <a:gd name="adj3" fmla="val 25000"/>
              <a:gd name="adj4" fmla="val 4375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p:nvPr/>
        </p:nvSpPr>
        <p:spPr>
          <a:xfrm rot="-5400000">
            <a:off x="215450" y="2823025"/>
            <a:ext cx="2053200" cy="395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0" name="Google Shape;140;p24"/>
          <p:cNvSpPr txBox="1">
            <a:spLocks noGrp="1"/>
          </p:cNvSpPr>
          <p:nvPr>
            <p:ph type="body" idx="1"/>
          </p:nvPr>
        </p:nvSpPr>
        <p:spPr>
          <a:xfrm>
            <a:off x="461425" y="605550"/>
            <a:ext cx="3855300" cy="3932400"/>
          </a:xfrm>
          <a:prstGeom prst="rect">
            <a:avLst/>
          </a:prstGeom>
          <a:solidFill>
            <a:srgbClr val="A4686F"/>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4200">
                <a:solidFill>
                  <a:schemeClr val="dk1"/>
                </a:solidFill>
                <a:latin typeface="Montserrat SemiBold"/>
                <a:ea typeface="Montserrat SemiBold"/>
                <a:cs typeface="Montserrat SemiBold"/>
                <a:sym typeface="Montserrat SemiBold"/>
              </a:rPr>
              <a:t>What is my favorite posture for prayer?</a:t>
            </a:r>
            <a:endParaRPr sz="3100">
              <a:latin typeface="Lato"/>
              <a:ea typeface="Lato"/>
              <a:cs typeface="Lato"/>
              <a:sym typeface="Lato"/>
            </a:endParaRPr>
          </a:p>
        </p:txBody>
      </p:sp>
      <p:sp>
        <p:nvSpPr>
          <p:cNvPr id="141" name="Google Shape;141;p24"/>
          <p:cNvSpPr txBox="1">
            <a:spLocks noGrp="1"/>
          </p:cNvSpPr>
          <p:nvPr>
            <p:ph type="body" idx="1"/>
          </p:nvPr>
        </p:nvSpPr>
        <p:spPr>
          <a:xfrm>
            <a:off x="4837675" y="605550"/>
            <a:ext cx="3855300" cy="3932400"/>
          </a:xfrm>
          <a:prstGeom prst="rect">
            <a:avLst/>
          </a:prstGeom>
          <a:solidFill>
            <a:srgbClr val="6B95AD"/>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4200">
                <a:solidFill>
                  <a:schemeClr val="dk1"/>
                </a:solidFill>
                <a:latin typeface="Montserrat SemiBold"/>
                <a:ea typeface="Montserrat SemiBold"/>
                <a:cs typeface="Montserrat SemiBold"/>
                <a:sym typeface="Montserrat SemiBold"/>
              </a:rPr>
              <a:t>Do I have a favorite place and time to pray?</a:t>
            </a:r>
            <a:endParaRPr sz="3100">
              <a:latin typeface="Lato"/>
              <a:ea typeface="Lato"/>
              <a:cs typeface="Lato"/>
              <a:sym typeface="Lato"/>
            </a:endParaRPr>
          </a:p>
        </p:txBody>
      </p:sp>
      <p:sp>
        <p:nvSpPr>
          <p:cNvPr id="142" name="Google Shape;142;p24"/>
          <p:cNvSpPr/>
          <p:nvPr/>
        </p:nvSpPr>
        <p:spPr>
          <a:xfrm>
            <a:off x="4193925" y="2197500"/>
            <a:ext cx="898200" cy="748500"/>
          </a:xfrm>
          <a:prstGeom prst="rightArrow">
            <a:avLst>
              <a:gd name="adj1" fmla="val 50000"/>
              <a:gd name="adj2"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p:nvPr/>
        </p:nvSpPr>
        <p:spPr>
          <a:xfrm rot="10800000">
            <a:off x="5947100" y="2737475"/>
            <a:ext cx="2053200" cy="3957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9" name="Google Shape;149;p25"/>
          <p:cNvSpPr txBox="1">
            <a:spLocks noGrp="1"/>
          </p:cNvSpPr>
          <p:nvPr>
            <p:ph type="body" idx="2"/>
          </p:nvPr>
        </p:nvSpPr>
        <p:spPr>
          <a:xfrm>
            <a:off x="311700" y="389250"/>
            <a:ext cx="8520600" cy="1037400"/>
          </a:xfrm>
          <a:prstGeom prst="rect">
            <a:avLst/>
          </a:prstGeom>
          <a:solidFill>
            <a:srgbClr val="D9D9D9"/>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3300">
                <a:solidFill>
                  <a:schemeClr val="dk1"/>
                </a:solidFill>
                <a:latin typeface="Montserrat"/>
                <a:ea typeface="Montserrat"/>
                <a:cs typeface="Montserrat"/>
                <a:sym typeface="Montserrat"/>
              </a:rPr>
              <a:t>The “Collects” in our liturgy are prayers. </a:t>
            </a:r>
            <a:endParaRPr sz="3300">
              <a:solidFill>
                <a:schemeClr val="dk1"/>
              </a:solidFill>
              <a:latin typeface="Montserrat"/>
              <a:ea typeface="Montserrat"/>
              <a:cs typeface="Montserrat"/>
              <a:sym typeface="Montserrat"/>
            </a:endParaRPr>
          </a:p>
        </p:txBody>
      </p:sp>
      <p:sp>
        <p:nvSpPr>
          <p:cNvPr id="150" name="Google Shape;150;p25"/>
          <p:cNvSpPr txBox="1">
            <a:spLocks noGrp="1"/>
          </p:cNvSpPr>
          <p:nvPr>
            <p:ph type="body" idx="2"/>
          </p:nvPr>
        </p:nvSpPr>
        <p:spPr>
          <a:xfrm>
            <a:off x="311700" y="1822150"/>
            <a:ext cx="8520600" cy="2780700"/>
          </a:xfrm>
          <a:prstGeom prst="rect">
            <a:avLst/>
          </a:prstGeom>
          <a:solidFill>
            <a:srgbClr val="6B95AD"/>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3800">
                <a:solidFill>
                  <a:schemeClr val="dk1"/>
                </a:solidFill>
                <a:latin typeface="Montserrat SemiBold"/>
                <a:ea typeface="Montserrat SemiBold"/>
                <a:cs typeface="Montserrat SemiBold"/>
                <a:sym typeface="Montserrat SemiBold"/>
              </a:rPr>
              <a:t>As our congregation cycles through the Church year, how do these prayers develop/enhance our worship service? </a:t>
            </a:r>
            <a:endParaRPr sz="38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subTitle" idx="1"/>
          </p:nvPr>
        </p:nvSpPr>
        <p:spPr>
          <a:xfrm>
            <a:off x="556800" y="595350"/>
            <a:ext cx="8030400" cy="3952800"/>
          </a:xfrm>
          <a:prstGeom prst="rect">
            <a:avLst/>
          </a:prstGeom>
          <a:solidFill>
            <a:srgbClr val="660000"/>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0000"/>
              </a:lnSpc>
              <a:spcBef>
                <a:spcPts val="0"/>
              </a:spcBef>
              <a:spcAft>
                <a:spcPts val="0"/>
              </a:spcAft>
              <a:buClr>
                <a:schemeClr val="dk1"/>
              </a:buClr>
              <a:buSzPts val="605"/>
              <a:buFont typeface="Arial"/>
              <a:buNone/>
            </a:pPr>
            <a:r>
              <a:rPr lang="en" sz="10000">
                <a:solidFill>
                  <a:schemeClr val="lt1"/>
                </a:solidFill>
                <a:latin typeface="Montserrat"/>
                <a:ea typeface="Montserrat"/>
                <a:cs typeface="Montserrat"/>
                <a:sym typeface="Montserrat"/>
              </a:rPr>
              <a:t>Prayer</a:t>
            </a:r>
            <a:endParaRPr sz="10000">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9" name="Google Shape;69;p15"/>
          <p:cNvSpPr txBox="1">
            <a:spLocks noGrp="1"/>
          </p:cNvSpPr>
          <p:nvPr>
            <p:ph type="body" idx="1"/>
          </p:nvPr>
        </p:nvSpPr>
        <p:spPr>
          <a:xfrm>
            <a:off x="311700" y="1152475"/>
            <a:ext cx="8520600" cy="34164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0" name="Google Shape;70;p15" descr="pasted-image.png"/>
          <p:cNvPicPr preferRelativeResize="0"/>
          <p:nvPr/>
        </p:nvPicPr>
        <p:blipFill rotWithShape="1">
          <a:blip r:embed="rId3">
            <a:alphaModFix/>
          </a:blip>
          <a:srcRect/>
          <a:stretch/>
        </p:blipFill>
        <p:spPr>
          <a:xfrm>
            <a:off x="2812572" y="197873"/>
            <a:ext cx="3518856" cy="47477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6" name="Google Shape;76;p16"/>
          <p:cNvSpPr txBox="1">
            <a:spLocks noGrp="1"/>
          </p:cNvSpPr>
          <p:nvPr>
            <p:ph type="body" idx="1"/>
          </p:nvPr>
        </p:nvSpPr>
        <p:spPr>
          <a:xfrm>
            <a:off x="4107600" y="705750"/>
            <a:ext cx="4724700" cy="3732000"/>
          </a:xfrm>
          <a:prstGeom prst="rect">
            <a:avLst/>
          </a:prstGeom>
          <a:solidFill>
            <a:srgbClr val="EFEFEF"/>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 sz="2800">
                <a:solidFill>
                  <a:schemeClr val="dk1"/>
                </a:solidFill>
                <a:latin typeface="Lato"/>
                <a:ea typeface="Lato"/>
                <a:cs typeface="Lato"/>
                <a:sym typeface="Lato"/>
              </a:rPr>
              <a:t>This World Mission Souvenir is an embroidered Lord’s Prayer in Ukrainian.  Among Christians, the language in which it is offered is not as important as the trusting heart that offers it to our loving Lord.</a:t>
            </a:r>
            <a:endParaRPr sz="2800">
              <a:latin typeface="Lato"/>
              <a:ea typeface="Lato"/>
              <a:cs typeface="Lato"/>
              <a:sym typeface="Lato"/>
            </a:endParaRPr>
          </a:p>
        </p:txBody>
      </p:sp>
      <p:pic>
        <p:nvPicPr>
          <p:cNvPr id="77" name="Google Shape;77;p16" descr="pasted-image.png"/>
          <p:cNvPicPr preferRelativeResize="0"/>
          <p:nvPr/>
        </p:nvPicPr>
        <p:blipFill rotWithShape="1">
          <a:blip r:embed="rId3">
            <a:alphaModFix/>
          </a:blip>
          <a:srcRect/>
          <a:stretch/>
        </p:blipFill>
        <p:spPr>
          <a:xfrm>
            <a:off x="311697" y="197873"/>
            <a:ext cx="3518856" cy="474775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3" name="Google Shape;83;p17"/>
          <p:cNvSpPr txBox="1">
            <a:spLocks noGrp="1"/>
          </p:cNvSpPr>
          <p:nvPr>
            <p:ph type="body" idx="1"/>
          </p:nvPr>
        </p:nvSpPr>
        <p:spPr>
          <a:xfrm>
            <a:off x="722400" y="919650"/>
            <a:ext cx="7699200" cy="3304200"/>
          </a:xfrm>
          <a:prstGeom prst="rect">
            <a:avLst/>
          </a:prstGeom>
          <a:solidFill>
            <a:srgbClr val="EFEFEF"/>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 sz="3300">
                <a:solidFill>
                  <a:schemeClr val="dk1"/>
                </a:solidFill>
                <a:latin typeface="Lato"/>
                <a:ea typeface="Lato"/>
                <a:cs typeface="Lato"/>
                <a:sym typeface="Lato"/>
              </a:rPr>
              <a:t>This prayer is universal, and for good reason: the corporate nature of the prayer, the “we’re all in this together” sense it conveys. We see that in the plural pronouns: </a:t>
            </a:r>
            <a:r>
              <a:rPr lang="en" sz="3300" i="1">
                <a:solidFill>
                  <a:schemeClr val="dk1"/>
                </a:solidFill>
                <a:latin typeface="Lato"/>
                <a:ea typeface="Lato"/>
                <a:cs typeface="Lato"/>
                <a:sym typeface="Lato"/>
              </a:rPr>
              <a:t>“our Father,” “our daily bread,” “our trespasses.</a:t>
            </a:r>
            <a:r>
              <a:rPr lang="en" sz="3300">
                <a:solidFill>
                  <a:schemeClr val="dk1"/>
                </a:solidFill>
                <a:latin typeface="Lato"/>
                <a:ea typeface="Lato"/>
                <a:cs typeface="Lato"/>
                <a:sym typeface="Lato"/>
              </a:rPr>
              <a:t>”  </a:t>
            </a:r>
            <a:endParaRPr sz="3300">
              <a:solidFill>
                <a:schemeClr val="dk1"/>
              </a:solidFill>
              <a:latin typeface="Lato"/>
              <a:ea typeface="Lato"/>
              <a:cs typeface="Lato"/>
              <a:sym typeface="Lato"/>
            </a:endParaRPr>
          </a:p>
          <a:p>
            <a:pPr marL="0" lvl="0" indent="0" algn="just" rtl="0">
              <a:spcBef>
                <a:spcPts val="1200"/>
              </a:spcBef>
              <a:spcAft>
                <a:spcPts val="0"/>
              </a:spcAft>
              <a:buClr>
                <a:schemeClr val="dk1"/>
              </a:buClr>
              <a:buSzPts val="1100"/>
              <a:buFont typeface="Arial"/>
              <a:buNone/>
            </a:pPr>
            <a:endParaRPr sz="3300">
              <a:solidFill>
                <a:schemeClr val="dk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9" name="Google Shape;89;p18"/>
          <p:cNvSpPr txBox="1">
            <a:spLocks noGrp="1"/>
          </p:cNvSpPr>
          <p:nvPr>
            <p:ph type="body" idx="1"/>
          </p:nvPr>
        </p:nvSpPr>
        <p:spPr>
          <a:xfrm>
            <a:off x="203100" y="218494"/>
            <a:ext cx="8737800" cy="4706512"/>
          </a:xfrm>
          <a:prstGeom prst="rect">
            <a:avLst/>
          </a:prstGeom>
          <a:solidFill>
            <a:srgbClr val="EFEFE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Clr>
                <a:schemeClr val="dk1"/>
              </a:buClr>
              <a:buSzPts val="1100"/>
              <a:buFont typeface="Arial"/>
              <a:buNone/>
            </a:pPr>
            <a:r>
              <a:rPr lang="en" sz="2800">
                <a:solidFill>
                  <a:schemeClr val="dk1"/>
                </a:solidFill>
                <a:latin typeface="Lato"/>
                <a:ea typeface="Lato"/>
                <a:cs typeface="Lato"/>
                <a:sym typeface="Lato"/>
              </a:rPr>
              <a:t>As the world’s creator, God is Father to all that exists - all he made is found beneath his governing hand. As the creator of the holy Christian Church, God is Father to the family of believers - so we are found also within God’s loving heart. St. Paul calls Christians the “</a:t>
            </a:r>
            <a:r>
              <a:rPr lang="en" sz="2800" i="1">
                <a:solidFill>
                  <a:schemeClr val="dk1"/>
                </a:solidFill>
                <a:latin typeface="Lato"/>
                <a:ea typeface="Lato"/>
                <a:cs typeface="Lato"/>
                <a:sym typeface="Lato"/>
              </a:rPr>
              <a:t>household of God </a:t>
            </a:r>
            <a:r>
              <a:rPr lang="en" sz="2800">
                <a:solidFill>
                  <a:schemeClr val="dk1"/>
                </a:solidFill>
                <a:latin typeface="Lato"/>
                <a:ea typeface="Lato"/>
                <a:cs typeface="Lato"/>
                <a:sym typeface="Lato"/>
              </a:rPr>
              <a:t>(Ephesians 2).”  We were granted our place there when the Holy Spirit brought us to faith in our Savior, Jesus Christ.  Paul assures us “</a:t>
            </a:r>
            <a:r>
              <a:rPr lang="en" sz="2800" i="1">
                <a:solidFill>
                  <a:schemeClr val="dk1"/>
                </a:solidFill>
                <a:latin typeface="Lato"/>
                <a:ea typeface="Lato"/>
                <a:cs typeface="Lato"/>
                <a:sym typeface="Lato"/>
              </a:rPr>
              <a:t>You are all the children of God by faith in Christ Jesus </a:t>
            </a:r>
            <a:r>
              <a:rPr lang="en" sz="2800">
                <a:solidFill>
                  <a:schemeClr val="dk1"/>
                </a:solidFill>
                <a:latin typeface="Lato"/>
                <a:ea typeface="Lato"/>
                <a:cs typeface="Lato"/>
                <a:sym typeface="Lato"/>
              </a:rPr>
              <a:t>(Galatians 3).” What a blessing to be at home in the </a:t>
            </a:r>
            <a:r>
              <a:rPr lang="en" sz="2800" i="1">
                <a:solidFill>
                  <a:schemeClr val="dk1"/>
                </a:solidFill>
                <a:latin typeface="Lato"/>
                <a:ea typeface="Lato"/>
                <a:cs typeface="Lato"/>
                <a:sym typeface="Lato"/>
              </a:rPr>
              <a:t>household</a:t>
            </a:r>
            <a:r>
              <a:rPr lang="en" sz="2800">
                <a:solidFill>
                  <a:schemeClr val="dk1"/>
                </a:solidFill>
                <a:latin typeface="Lato"/>
                <a:ea typeface="Lato"/>
                <a:cs typeface="Lato"/>
                <a:sym typeface="Lato"/>
              </a:rPr>
              <a:t> of </a:t>
            </a:r>
            <a:r>
              <a:rPr lang="en" sz="2800" i="1">
                <a:solidFill>
                  <a:schemeClr val="dk1"/>
                </a:solidFill>
                <a:latin typeface="Lato"/>
                <a:ea typeface="Lato"/>
                <a:cs typeface="Lato"/>
                <a:sym typeface="Lato"/>
              </a:rPr>
              <a:t>Our Father!</a:t>
            </a:r>
            <a:endParaRPr sz="28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5" name="Google Shape;95;p19"/>
          <p:cNvSpPr txBox="1">
            <a:spLocks noGrp="1"/>
          </p:cNvSpPr>
          <p:nvPr>
            <p:ph type="body" idx="1"/>
          </p:nvPr>
        </p:nvSpPr>
        <p:spPr>
          <a:xfrm>
            <a:off x="382050" y="588600"/>
            <a:ext cx="8379900" cy="3966300"/>
          </a:xfrm>
          <a:prstGeom prst="rect">
            <a:avLst/>
          </a:prstGeom>
          <a:solidFill>
            <a:srgbClr val="EFEFEF"/>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 sz="3000">
                <a:solidFill>
                  <a:schemeClr val="dk1"/>
                </a:solidFill>
                <a:latin typeface="Lato"/>
                <a:ea typeface="Lato"/>
                <a:cs typeface="Lato"/>
                <a:sym typeface="Lato"/>
              </a:rPr>
              <a:t>The Lord’s Prayer includes a specific prayer for missions: “</a:t>
            </a:r>
            <a:r>
              <a:rPr lang="en" sz="3000" i="1">
                <a:solidFill>
                  <a:schemeClr val="dk1"/>
                </a:solidFill>
                <a:latin typeface="Lato"/>
                <a:ea typeface="Lato"/>
                <a:cs typeface="Lato"/>
                <a:sym typeface="Lato"/>
              </a:rPr>
              <a:t>Thy kingdom come.”</a:t>
            </a:r>
            <a:r>
              <a:rPr lang="en" sz="3000">
                <a:solidFill>
                  <a:schemeClr val="dk1"/>
                </a:solidFill>
                <a:latin typeface="Lato"/>
                <a:ea typeface="Lato"/>
                <a:cs typeface="Lato"/>
                <a:sym typeface="Lato"/>
              </a:rPr>
              <a:t> Christian pastors, missionaries and witnesses bring the saving Gospel of Jesus to the fields where they serve, so that hearts in Ukraine and world-wide may join with us in prayer to </a:t>
            </a:r>
            <a:r>
              <a:rPr lang="en" sz="3000" i="1">
                <a:solidFill>
                  <a:schemeClr val="dk1"/>
                </a:solidFill>
                <a:latin typeface="Lato"/>
                <a:ea typeface="Lato"/>
                <a:cs typeface="Lato"/>
                <a:sym typeface="Lato"/>
              </a:rPr>
              <a:t>Our Father. </a:t>
            </a:r>
            <a:r>
              <a:rPr lang="en" sz="3000">
                <a:solidFill>
                  <a:schemeClr val="dk1"/>
                </a:solidFill>
                <a:latin typeface="Lato"/>
                <a:ea typeface="Lato"/>
                <a:cs typeface="Lato"/>
                <a:sym typeface="Lato"/>
              </a:rPr>
              <a:t>It is our privilege, regardless of location or language, to pray God’s blessing on his growing kingdom.</a:t>
            </a:r>
            <a:endParaRPr sz="3000">
              <a:solidFill>
                <a:schemeClr val="dk1"/>
              </a:solidFill>
              <a:latin typeface="Lato"/>
              <a:ea typeface="Lato"/>
              <a:cs typeface="Lato"/>
              <a:sym typeface="Lato"/>
            </a:endParaRPr>
          </a:p>
          <a:p>
            <a:pPr marL="0" lvl="0" indent="0" algn="just" rtl="0">
              <a:lnSpc>
                <a:spcPct val="100000"/>
              </a:lnSpc>
              <a:spcBef>
                <a:spcPts val="0"/>
              </a:spcBef>
              <a:spcAft>
                <a:spcPts val="0"/>
              </a:spcAft>
              <a:buClr>
                <a:schemeClr val="dk1"/>
              </a:buClr>
              <a:buSzPts val="1100"/>
              <a:buFont typeface="Arial"/>
              <a:buNone/>
            </a:pPr>
            <a:endParaRPr sz="3000">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p:nvPr/>
        </p:nvSpPr>
        <p:spPr>
          <a:xfrm rot="10800000">
            <a:off x="5947100" y="2737475"/>
            <a:ext cx="2053200" cy="3957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 name="Google Shape;10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2" name="Google Shape;102;p20"/>
          <p:cNvSpPr txBox="1">
            <a:spLocks noGrp="1"/>
          </p:cNvSpPr>
          <p:nvPr>
            <p:ph type="body" idx="2"/>
          </p:nvPr>
        </p:nvSpPr>
        <p:spPr>
          <a:xfrm>
            <a:off x="338700" y="271500"/>
            <a:ext cx="8520600" cy="1903500"/>
          </a:xfrm>
          <a:prstGeom prst="rect">
            <a:avLst/>
          </a:prstGeom>
          <a:solidFill>
            <a:srgbClr val="D9D9D9"/>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Clr>
                <a:schemeClr val="dk1"/>
              </a:buClr>
              <a:buSzPts val="1100"/>
              <a:buFont typeface="Arial"/>
              <a:buNone/>
            </a:pPr>
            <a:r>
              <a:rPr lang="en" sz="3500">
                <a:solidFill>
                  <a:schemeClr val="dk1"/>
                </a:solidFill>
                <a:latin typeface="Montserrat"/>
                <a:ea typeface="Montserrat"/>
                <a:cs typeface="Montserrat"/>
                <a:sym typeface="Montserrat"/>
              </a:rPr>
              <a:t>Six of the seven petitions in the Lord’s Prayer focus on spiritual matters, only one on material things.</a:t>
            </a:r>
            <a:endParaRPr sz="3500">
              <a:solidFill>
                <a:schemeClr val="dk1"/>
              </a:solidFill>
              <a:latin typeface="Montserrat"/>
              <a:ea typeface="Montserrat"/>
              <a:cs typeface="Montserrat"/>
              <a:sym typeface="Montserrat"/>
            </a:endParaRPr>
          </a:p>
        </p:txBody>
      </p:sp>
      <p:sp>
        <p:nvSpPr>
          <p:cNvPr id="103" name="Google Shape;103;p20"/>
          <p:cNvSpPr txBox="1">
            <a:spLocks noGrp="1"/>
          </p:cNvSpPr>
          <p:nvPr>
            <p:ph type="body" idx="2"/>
          </p:nvPr>
        </p:nvSpPr>
        <p:spPr>
          <a:xfrm>
            <a:off x="365700" y="2398800"/>
            <a:ext cx="8466600" cy="2367300"/>
          </a:xfrm>
          <a:prstGeom prst="rect">
            <a:avLst/>
          </a:prstGeom>
          <a:solidFill>
            <a:schemeClr val="lt1"/>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4600">
                <a:solidFill>
                  <a:schemeClr val="dk1"/>
                </a:solidFill>
                <a:latin typeface="Montserrat SemiBold"/>
                <a:ea typeface="Montserrat SemiBold"/>
                <a:cs typeface="Montserrat SemiBold"/>
                <a:sym typeface="Montserrat SemiBold"/>
              </a:rPr>
              <a:t>What does this tell us about what </a:t>
            </a:r>
            <a:r>
              <a:rPr lang="en" sz="4600" i="1">
                <a:solidFill>
                  <a:schemeClr val="dk1"/>
                </a:solidFill>
                <a:latin typeface="Montserrat SemiBold"/>
                <a:ea typeface="Montserrat SemiBold"/>
                <a:cs typeface="Montserrat SemiBold"/>
                <a:sym typeface="Montserrat SemiBold"/>
              </a:rPr>
              <a:t>“Our Father”</a:t>
            </a:r>
            <a:r>
              <a:rPr lang="en" sz="4600">
                <a:solidFill>
                  <a:schemeClr val="dk1"/>
                </a:solidFill>
                <a:latin typeface="Montserrat SemiBold"/>
                <a:ea typeface="Montserrat SemiBold"/>
                <a:cs typeface="Montserrat SemiBold"/>
                <a:sym typeface="Montserrat SemiBold"/>
              </a:rPr>
              <a:t> wishes for us?</a:t>
            </a:r>
            <a:r>
              <a:rPr lang="en" sz="2900">
                <a:solidFill>
                  <a:schemeClr val="dk1"/>
                </a:solidFill>
                <a:latin typeface="Montserrat"/>
                <a:ea typeface="Montserrat"/>
                <a:cs typeface="Montserrat"/>
                <a:sym typeface="Montserrat"/>
              </a:rPr>
              <a:t> </a:t>
            </a:r>
            <a:endParaRPr sz="29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9" name="Google Shape;109;p21"/>
          <p:cNvSpPr txBox="1">
            <a:spLocks noGrp="1"/>
          </p:cNvSpPr>
          <p:nvPr>
            <p:ph type="body" idx="2"/>
          </p:nvPr>
        </p:nvSpPr>
        <p:spPr>
          <a:xfrm>
            <a:off x="311700" y="175850"/>
            <a:ext cx="8520600" cy="2684100"/>
          </a:xfrm>
          <a:prstGeom prst="rect">
            <a:avLst/>
          </a:prstGeom>
          <a:solidFill>
            <a:srgbClr val="6B95AD"/>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1200"/>
              </a:spcBef>
              <a:spcAft>
                <a:spcPts val="1200"/>
              </a:spcAft>
              <a:buNone/>
            </a:pPr>
            <a:r>
              <a:rPr lang="en" sz="3000">
                <a:solidFill>
                  <a:schemeClr val="dk1"/>
                </a:solidFill>
                <a:latin typeface="Montserrat"/>
                <a:ea typeface="Montserrat"/>
                <a:cs typeface="Montserrat"/>
                <a:sym typeface="Montserrat"/>
              </a:rPr>
              <a:t>When we pray “</a:t>
            </a:r>
            <a:r>
              <a:rPr lang="en" sz="3000" i="1">
                <a:solidFill>
                  <a:schemeClr val="dk1"/>
                </a:solidFill>
                <a:latin typeface="Montserrat"/>
                <a:ea typeface="Montserrat"/>
                <a:cs typeface="Montserrat"/>
                <a:sym typeface="Montserrat"/>
              </a:rPr>
              <a:t>Thy kingdom come,”</a:t>
            </a:r>
            <a:r>
              <a:rPr lang="en" sz="3000">
                <a:solidFill>
                  <a:schemeClr val="dk1"/>
                </a:solidFill>
                <a:latin typeface="Montserrat"/>
                <a:ea typeface="Montserrat"/>
                <a:cs typeface="Montserrat"/>
                <a:sym typeface="Montserrat"/>
              </a:rPr>
              <a:t> we are praying that we might be found in God’s Kingdom of Grace, that others may join us, and that we all are brought safely to heaven.</a:t>
            </a:r>
            <a:endParaRPr sz="3000">
              <a:solidFill>
                <a:schemeClr val="dk1"/>
              </a:solidFill>
              <a:latin typeface="Montserrat"/>
              <a:ea typeface="Montserrat"/>
              <a:cs typeface="Montserrat"/>
              <a:sym typeface="Montserrat"/>
            </a:endParaRPr>
          </a:p>
        </p:txBody>
      </p:sp>
      <p:sp>
        <p:nvSpPr>
          <p:cNvPr id="110" name="Google Shape;110;p21"/>
          <p:cNvSpPr txBox="1">
            <a:spLocks noGrp="1"/>
          </p:cNvSpPr>
          <p:nvPr>
            <p:ph type="body" idx="2"/>
          </p:nvPr>
        </p:nvSpPr>
        <p:spPr>
          <a:xfrm>
            <a:off x="2220000" y="2497975"/>
            <a:ext cx="6694800" cy="2379600"/>
          </a:xfrm>
          <a:prstGeom prst="rect">
            <a:avLst/>
          </a:prstGeom>
          <a:solidFill>
            <a:schemeClr val="lt1"/>
          </a:solidFill>
          <a:ln w="76200" cap="flat" cmpd="sng">
            <a:solidFill>
              <a:srgbClr val="66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200"/>
              </a:spcBef>
              <a:spcAft>
                <a:spcPts val="1200"/>
              </a:spcAft>
              <a:buNone/>
            </a:pPr>
            <a:r>
              <a:rPr lang="en" sz="4800">
                <a:solidFill>
                  <a:schemeClr val="dk1"/>
                </a:solidFill>
                <a:latin typeface="Montserrat SemiBold"/>
                <a:ea typeface="Montserrat SemiBold"/>
                <a:cs typeface="Montserrat SemiBold"/>
                <a:sym typeface="Montserrat SemiBold"/>
              </a:rPr>
              <a:t>How is this a prayer for missions?</a:t>
            </a:r>
            <a:r>
              <a:rPr lang="en" sz="4800">
                <a:solidFill>
                  <a:schemeClr val="dk1"/>
                </a:solidFill>
                <a:latin typeface="Montserrat"/>
                <a:ea typeface="Montserrat"/>
                <a:cs typeface="Montserrat"/>
                <a:sym typeface="Montserrat"/>
              </a:rPr>
              <a:t> </a:t>
            </a:r>
            <a:endParaRPr sz="4800">
              <a:solidFill>
                <a:schemeClr val="dk1"/>
              </a:solidFill>
              <a:latin typeface="Montserrat"/>
              <a:ea typeface="Montserrat"/>
              <a:cs typeface="Montserrat"/>
              <a:sym typeface="Montserrat"/>
            </a:endParaRPr>
          </a:p>
        </p:txBody>
      </p:sp>
      <p:sp>
        <p:nvSpPr>
          <p:cNvPr id="111" name="Google Shape;111;p21"/>
          <p:cNvSpPr/>
          <p:nvPr/>
        </p:nvSpPr>
        <p:spPr>
          <a:xfrm rot="10798995" flipH="1">
            <a:off x="964300" y="3023276"/>
            <a:ext cx="1026000" cy="1329000"/>
          </a:xfrm>
          <a:prstGeom prst="bentArrow">
            <a:avLst>
              <a:gd name="adj1" fmla="val 27163"/>
              <a:gd name="adj2" fmla="val 22621"/>
              <a:gd name="adj3" fmla="val 25000"/>
              <a:gd name="adj4" fmla="val 67458"/>
            </a:avLst>
          </a:prstGeom>
          <a:solidFill>
            <a:srgbClr val="660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461</Words>
  <Application>Microsoft Office PowerPoint</Application>
  <PresentationFormat>On-screen Show (16:9)</PresentationFormat>
  <Paragraphs>20</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Waiting for the Sunrise</vt:lpstr>
      <vt:lpstr>Montserrat</vt:lpstr>
      <vt:lpstr>Lato</vt:lpstr>
      <vt:lpstr>Arial</vt:lpstr>
      <vt:lpstr>Montserrat Medium</vt:lpstr>
      <vt:lpstr>Montserrat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New Hope Lutheran</dc:creator>
  <cp:lastModifiedBy>Ruggles, Cheyanna</cp:lastModifiedBy>
  <cp:revision>1</cp:revision>
  <dcterms:modified xsi:type="dcterms:W3CDTF">2025-05-10T02:21:20Z</dcterms:modified>
</cp:coreProperties>
</file>