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bold r:id="rId30"/>
      <p:italic r:id="rId31"/>
      <p:boldItalic r:id="rId32"/>
    </p:embeddedFont>
    <p:embeddedFont>
      <p:font typeface="Montserrat SemiBold" panose="00000700000000000000" pitchFamily="2" charset="0"/>
      <p:regular r:id="rId33"/>
      <p:bold r:id="rId34"/>
      <p:italic r:id="rId35"/>
      <p:boldItalic r:id="rId36"/>
    </p:embeddedFont>
    <p:embeddedFont>
      <p:font typeface="Waiting for the Sunrise"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3ddd9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3ddd9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438ca11a3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438ca11a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438ca11a3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438ca11a3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331e2bbb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331e2bbb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38ca11a3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38ca11a3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d99693c7b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d99693c7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447728bed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447728bed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38ca11a3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438ca11a3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331e2bbb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4331e2bbb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331e2bbb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331e2bb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5b2f2fc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47728bed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47728bed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4331e2bbb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4331e2bbb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4331e2bbb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4331e2bbb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d5b2f2fcf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d5b2f2fcf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447728bed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447728bed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p:nvPr/>
        </p:nvSpPr>
        <p:spPr>
          <a:xfrm>
            <a:off x="7765500" y="2571750"/>
            <a:ext cx="331500" cy="1668300"/>
          </a:xfrm>
          <a:prstGeom prst="rect">
            <a:avLst/>
          </a:prstGeom>
          <a:solidFill>
            <a:srgbClr val="92B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2"/>
              </a:solidFill>
            </a:endParaRPr>
          </a:p>
        </p:txBody>
      </p:sp>
      <p:sp>
        <p:nvSpPr>
          <p:cNvPr id="114" name="Google Shape;114;p22"/>
          <p:cNvSpPr txBox="1"/>
          <p:nvPr/>
        </p:nvSpPr>
        <p:spPr>
          <a:xfrm>
            <a:off x="1220400" y="649050"/>
            <a:ext cx="6703200" cy="3845400"/>
          </a:xfrm>
          <a:prstGeom prst="rect">
            <a:avLst/>
          </a:prstGeom>
          <a:solidFill>
            <a:srgbClr val="EBDAC5"/>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chemeClr val="dk1"/>
                </a:solidFill>
                <a:latin typeface="Montserrat SemiBold"/>
                <a:ea typeface="Montserrat SemiBold"/>
                <a:cs typeface="Montserrat SemiBold"/>
                <a:sym typeface="Montserrat SemiBold"/>
              </a:rPr>
              <a:t>What special challenges do pastors’ families face? </a:t>
            </a:r>
            <a:endParaRPr sz="52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p:nvPr/>
        </p:nvSpPr>
        <p:spPr>
          <a:xfrm>
            <a:off x="494025" y="903450"/>
            <a:ext cx="331500" cy="1668300"/>
          </a:xfrm>
          <a:prstGeom prst="rect">
            <a:avLst/>
          </a:prstGeom>
          <a:solidFill>
            <a:srgbClr val="EBD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2"/>
              </a:solidFill>
            </a:endParaRPr>
          </a:p>
        </p:txBody>
      </p:sp>
      <p:sp>
        <p:nvSpPr>
          <p:cNvPr id="120" name="Google Shape;120;p23"/>
          <p:cNvSpPr txBox="1"/>
          <p:nvPr/>
        </p:nvSpPr>
        <p:spPr>
          <a:xfrm>
            <a:off x="727800" y="498900"/>
            <a:ext cx="7688400" cy="4145700"/>
          </a:xfrm>
          <a:prstGeom prst="rect">
            <a:avLst/>
          </a:prstGeom>
          <a:solidFill>
            <a:srgbClr val="A2B9E4"/>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900">
                <a:solidFill>
                  <a:schemeClr val="dk1"/>
                </a:solidFill>
                <a:latin typeface="Montserrat SemiBold"/>
                <a:ea typeface="Montserrat SemiBold"/>
                <a:cs typeface="Montserrat SemiBold"/>
                <a:sym typeface="Montserrat SemiBold"/>
              </a:rPr>
              <a:t>What is the clearest evidence you see demonstrating your pastor’s faithfulness and dedication?</a:t>
            </a:r>
            <a:endParaRPr sz="49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DC2B8"/>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6" name="Google Shape;126;p24"/>
          <p:cNvSpPr txBox="1">
            <a:spLocks noGrp="1"/>
          </p:cNvSpPr>
          <p:nvPr>
            <p:ph type="body" idx="1"/>
          </p:nvPr>
        </p:nvSpPr>
        <p:spPr>
          <a:xfrm>
            <a:off x="50" y="-25"/>
            <a:ext cx="9144000" cy="5143500"/>
          </a:xfrm>
          <a:prstGeom prst="rect">
            <a:avLst/>
          </a:prstGeom>
          <a:solidFill>
            <a:srgbClr val="A2B9E4"/>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7" name="Google Shape;127;p24"/>
          <p:cNvPicPr preferRelativeResize="0"/>
          <p:nvPr/>
        </p:nvPicPr>
        <p:blipFill>
          <a:blip r:embed="rId3">
            <a:alphaModFix/>
          </a:blip>
          <a:stretch>
            <a:fillRect/>
          </a:stretch>
        </p:blipFill>
        <p:spPr>
          <a:xfrm>
            <a:off x="1056625" y="231550"/>
            <a:ext cx="7030850" cy="468040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C2B8"/>
        </a:soli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3" name="Google Shape;133;p25"/>
          <p:cNvSpPr txBox="1">
            <a:spLocks noGrp="1"/>
          </p:cNvSpPr>
          <p:nvPr>
            <p:ph type="body" idx="1"/>
          </p:nvPr>
        </p:nvSpPr>
        <p:spPr>
          <a:xfrm>
            <a:off x="50" y="-25"/>
            <a:ext cx="9144000" cy="5143500"/>
          </a:xfrm>
          <a:prstGeom prst="rect">
            <a:avLst/>
          </a:prstGeom>
          <a:solidFill>
            <a:srgbClr val="A2B9E4"/>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4" name="Google Shape;134;p25"/>
          <p:cNvSpPr txBox="1"/>
          <p:nvPr/>
        </p:nvSpPr>
        <p:spPr>
          <a:xfrm>
            <a:off x="604850" y="457650"/>
            <a:ext cx="7934400" cy="4228200"/>
          </a:xfrm>
          <a:prstGeom prst="rect">
            <a:avLst/>
          </a:prstGeom>
          <a:solidFill>
            <a:srgbClr val="D5C9C2"/>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0"/>
              </a:spcBef>
              <a:spcAft>
                <a:spcPts val="1200"/>
              </a:spcAft>
              <a:buNone/>
            </a:pPr>
            <a:r>
              <a:rPr lang="en" sz="2800">
                <a:solidFill>
                  <a:schemeClr val="dk1"/>
                </a:solidFill>
                <a:latin typeface="Lato"/>
                <a:ea typeface="Lato"/>
                <a:cs typeface="Lato"/>
                <a:sym typeface="Lato"/>
              </a:rPr>
              <a:t>Gospel Workers are laymen in various stages of training for ministry in the Lutheran Mission of Salvation - India (LMSI). They gather monthly to study God’s Word in preparation for service in the Church. St. Paul instructed Timothy: “</a:t>
            </a:r>
            <a:r>
              <a:rPr lang="en" sz="2800" i="1">
                <a:solidFill>
                  <a:schemeClr val="dk1"/>
                </a:solidFill>
                <a:latin typeface="Lato"/>
                <a:ea typeface="Lato"/>
                <a:cs typeface="Lato"/>
                <a:sym typeface="Lato"/>
              </a:rPr>
              <a:t>And the things you have heard me say in the presence of many witnesses entrust to reliable people who will also be qualified to teach others</a:t>
            </a:r>
            <a:r>
              <a:rPr lang="en" sz="2800">
                <a:solidFill>
                  <a:schemeClr val="dk1"/>
                </a:solidFill>
                <a:latin typeface="Lato"/>
                <a:ea typeface="Lato"/>
                <a:cs typeface="Lato"/>
                <a:sym typeface="Lato"/>
              </a:rPr>
              <a:t> (2 Timothy 2:2).”</a:t>
            </a:r>
            <a:endParaRPr sz="28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p:nvPr/>
        </p:nvSpPr>
        <p:spPr>
          <a:xfrm>
            <a:off x="1081625" y="292350"/>
            <a:ext cx="2053200" cy="395700"/>
          </a:xfrm>
          <a:prstGeom prst="rect">
            <a:avLst/>
          </a:prstGeom>
          <a:solidFill>
            <a:srgbClr val="EBDA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26"/>
          <p:cNvSpPr txBox="1">
            <a:spLocks noGrp="1"/>
          </p:cNvSpPr>
          <p:nvPr>
            <p:ph type="body" idx="2"/>
          </p:nvPr>
        </p:nvSpPr>
        <p:spPr>
          <a:xfrm>
            <a:off x="646800" y="513600"/>
            <a:ext cx="7850400" cy="4116300"/>
          </a:xfrm>
          <a:prstGeom prst="rect">
            <a:avLst/>
          </a:prstGeom>
          <a:solidFill>
            <a:srgbClr val="C2DFF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0"/>
              </a:spcAft>
              <a:buNone/>
            </a:pPr>
            <a:r>
              <a:rPr lang="en" sz="5200">
                <a:solidFill>
                  <a:schemeClr val="dk1"/>
                </a:solidFill>
                <a:latin typeface="Montserrat SemiBold"/>
                <a:ea typeface="Montserrat SemiBold"/>
                <a:cs typeface="Montserrat SemiBold"/>
                <a:sym typeface="Montserrat SemiBold"/>
              </a:rPr>
              <a:t>Why is it important to me that my pastor is well-trained in God’s Word?</a:t>
            </a:r>
            <a:endParaRPr sz="52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p:nvPr/>
        </p:nvSpPr>
        <p:spPr>
          <a:xfrm>
            <a:off x="198450" y="112925"/>
            <a:ext cx="8747100" cy="1131900"/>
          </a:xfrm>
          <a:prstGeom prst="rect">
            <a:avLst/>
          </a:prstGeom>
          <a:solidFill>
            <a:srgbClr val="C2DFF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chemeClr val="dk1"/>
                </a:solidFill>
                <a:latin typeface="Montserrat"/>
                <a:ea typeface="Montserrat"/>
                <a:cs typeface="Montserrat"/>
                <a:sym typeface="Montserrat"/>
              </a:rPr>
              <a:t>Pastors study at the Seminary to be trained to serve in the Church.  </a:t>
            </a:r>
            <a:endParaRPr sz="3300">
              <a:solidFill>
                <a:schemeClr val="dk1"/>
              </a:solidFill>
              <a:latin typeface="Montserrat"/>
              <a:ea typeface="Montserrat"/>
              <a:cs typeface="Montserrat"/>
              <a:sym typeface="Montserrat"/>
            </a:endParaRPr>
          </a:p>
        </p:txBody>
      </p:sp>
      <p:sp>
        <p:nvSpPr>
          <p:cNvPr id="146" name="Google Shape;146;p27"/>
          <p:cNvSpPr txBox="1"/>
          <p:nvPr/>
        </p:nvSpPr>
        <p:spPr>
          <a:xfrm>
            <a:off x="198450" y="1562100"/>
            <a:ext cx="3460800" cy="3367200"/>
          </a:xfrm>
          <a:prstGeom prst="rect">
            <a:avLst/>
          </a:prstGeom>
          <a:solidFill>
            <a:srgbClr val="A2B9E4"/>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400">
                <a:solidFill>
                  <a:schemeClr val="dk1"/>
                </a:solidFill>
                <a:latin typeface="Montserrat SemiBold"/>
                <a:ea typeface="Montserrat SemiBold"/>
                <a:cs typeface="Montserrat SemiBold"/>
                <a:sym typeface="Montserrat SemiBold"/>
              </a:rPr>
              <a:t>How does this training continue?</a:t>
            </a:r>
            <a:endParaRPr sz="5100">
              <a:solidFill>
                <a:schemeClr val="dk1"/>
              </a:solidFill>
              <a:latin typeface="Montserrat SemiBold"/>
              <a:ea typeface="Montserrat SemiBold"/>
              <a:cs typeface="Montserrat SemiBold"/>
              <a:sym typeface="Montserrat SemiBold"/>
            </a:endParaRPr>
          </a:p>
        </p:txBody>
      </p:sp>
      <p:sp>
        <p:nvSpPr>
          <p:cNvPr id="147" name="Google Shape;147;p27"/>
          <p:cNvSpPr txBox="1"/>
          <p:nvPr/>
        </p:nvSpPr>
        <p:spPr>
          <a:xfrm>
            <a:off x="3930450" y="1562100"/>
            <a:ext cx="5015100" cy="3367200"/>
          </a:xfrm>
          <a:prstGeom prst="rect">
            <a:avLst/>
          </a:prstGeom>
          <a:solidFill>
            <a:srgbClr val="D5C9C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200">
                <a:solidFill>
                  <a:schemeClr val="dk1"/>
                </a:solidFill>
                <a:latin typeface="Montserrat SemiBold"/>
                <a:ea typeface="Montserrat SemiBold"/>
                <a:cs typeface="Montserrat SemiBold"/>
                <a:sym typeface="Montserrat SemiBold"/>
              </a:rPr>
              <a:t>What can we do to support our                 pastor’s effort to grow spiritually</a:t>
            </a:r>
            <a:r>
              <a:rPr lang="en" sz="4800">
                <a:solidFill>
                  <a:schemeClr val="dk1"/>
                </a:solidFill>
                <a:latin typeface="Montserrat Medium"/>
                <a:ea typeface="Montserrat Medium"/>
                <a:cs typeface="Montserrat Medium"/>
                <a:sym typeface="Montserrat Medium"/>
              </a:rPr>
              <a:t>?</a:t>
            </a:r>
            <a:endParaRPr sz="5500">
              <a:solidFill>
                <a:schemeClr val="dk1"/>
              </a:solidFill>
              <a:latin typeface="Montserrat"/>
              <a:ea typeface="Montserrat"/>
              <a:cs typeface="Montserrat"/>
              <a:sym typeface="Montserrat"/>
            </a:endParaRPr>
          </a:p>
        </p:txBody>
      </p:sp>
      <p:sp>
        <p:nvSpPr>
          <p:cNvPr id="148" name="Google Shape;148;p27"/>
          <p:cNvSpPr/>
          <p:nvPr/>
        </p:nvSpPr>
        <p:spPr>
          <a:xfrm rot="-5400000">
            <a:off x="3420075" y="2959350"/>
            <a:ext cx="695100" cy="572700"/>
          </a:xfrm>
          <a:prstGeom prst="downArrow">
            <a:avLst>
              <a:gd name="adj1" fmla="val 50000"/>
              <a:gd name="adj2" fmla="val 50000"/>
            </a:avLst>
          </a:prstGeom>
          <a:solidFill>
            <a:srgbClr val="EBDAC5"/>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p:nvPr/>
        </p:nvSpPr>
        <p:spPr>
          <a:xfrm>
            <a:off x="198450" y="401650"/>
            <a:ext cx="8747100" cy="1131900"/>
          </a:xfrm>
          <a:prstGeom prst="rect">
            <a:avLst/>
          </a:prstGeom>
          <a:solidFill>
            <a:srgbClr val="C2DFF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chemeClr val="dk1"/>
                </a:solidFill>
                <a:latin typeface="Montserrat"/>
                <a:ea typeface="Montserrat"/>
                <a:cs typeface="Montserrat"/>
                <a:sym typeface="Montserrat"/>
              </a:rPr>
              <a:t>Pastors study at the Seminary to be trained to serve in the Church.  </a:t>
            </a:r>
            <a:endParaRPr sz="3300">
              <a:solidFill>
                <a:schemeClr val="dk1"/>
              </a:solidFill>
              <a:latin typeface="Montserrat"/>
              <a:ea typeface="Montserrat"/>
              <a:cs typeface="Montserrat"/>
              <a:sym typeface="Montserrat"/>
            </a:endParaRPr>
          </a:p>
        </p:txBody>
      </p:sp>
      <p:sp>
        <p:nvSpPr>
          <p:cNvPr id="154" name="Google Shape;154;p28"/>
          <p:cNvSpPr txBox="1"/>
          <p:nvPr/>
        </p:nvSpPr>
        <p:spPr>
          <a:xfrm>
            <a:off x="1117950" y="1971875"/>
            <a:ext cx="6908100" cy="2711100"/>
          </a:xfrm>
          <a:prstGeom prst="rect">
            <a:avLst/>
          </a:prstGeom>
          <a:solidFill>
            <a:srgbClr val="A2B9E4"/>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500">
                <a:solidFill>
                  <a:schemeClr val="dk1"/>
                </a:solidFill>
                <a:latin typeface="Montserrat SemiBold"/>
                <a:ea typeface="Montserrat SemiBold"/>
                <a:cs typeface="Montserrat SemiBold"/>
                <a:sym typeface="Montserrat SemiBold"/>
              </a:rPr>
              <a:t>What can we do to support the training of others for ministry?</a:t>
            </a:r>
            <a:endParaRPr sz="52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p:nvPr/>
        </p:nvSpPr>
        <p:spPr>
          <a:xfrm>
            <a:off x="230550" y="218150"/>
            <a:ext cx="8682900" cy="2416800"/>
          </a:xfrm>
          <a:prstGeom prst="rect">
            <a:avLst/>
          </a:prstGeom>
          <a:solidFill>
            <a:srgbClr val="D5C9C2"/>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0"/>
              </a:spcBef>
              <a:spcAft>
                <a:spcPts val="1200"/>
              </a:spcAft>
              <a:buNone/>
            </a:pPr>
            <a:r>
              <a:rPr lang="en" sz="2600">
                <a:solidFill>
                  <a:schemeClr val="dk1"/>
                </a:solidFill>
                <a:latin typeface="Montserrat"/>
                <a:ea typeface="Montserrat"/>
                <a:cs typeface="Montserrat"/>
                <a:sym typeface="Montserrat"/>
              </a:rPr>
              <a:t>Paul instructed Titus </a:t>
            </a:r>
            <a:r>
              <a:rPr lang="en" sz="2600" i="1">
                <a:solidFill>
                  <a:schemeClr val="dk1"/>
                </a:solidFill>
                <a:latin typeface="Montserrat"/>
                <a:ea typeface="Montserrat"/>
                <a:cs typeface="Montserrat"/>
                <a:sym typeface="Montserrat"/>
              </a:rPr>
              <a:t>“to appoint (or ordain) elders in every town, as I directed you </a:t>
            </a:r>
            <a:r>
              <a:rPr lang="en" sz="2600">
                <a:solidFill>
                  <a:schemeClr val="dk1"/>
                </a:solidFill>
                <a:latin typeface="Montserrat"/>
                <a:ea typeface="Montserrat"/>
                <a:cs typeface="Montserrat"/>
                <a:sym typeface="Montserrat"/>
              </a:rPr>
              <a:t>(Titus 1).” He continues saying that these men are to be “</a:t>
            </a:r>
            <a:r>
              <a:rPr lang="en" sz="2600" i="1">
                <a:solidFill>
                  <a:schemeClr val="dk1"/>
                </a:solidFill>
                <a:latin typeface="Montserrat"/>
                <a:ea typeface="Montserrat"/>
                <a:cs typeface="Montserrat"/>
                <a:sym typeface="Montserrat"/>
              </a:rPr>
              <a:t>overseers (or bishops)”</a:t>
            </a:r>
            <a:r>
              <a:rPr lang="en" sz="2600">
                <a:solidFill>
                  <a:schemeClr val="dk1"/>
                </a:solidFill>
                <a:latin typeface="Montserrat"/>
                <a:ea typeface="Montserrat"/>
                <a:cs typeface="Montserrat"/>
                <a:sym typeface="Montserrat"/>
              </a:rPr>
              <a:t> responsible for the ministry in congregations. </a:t>
            </a:r>
            <a:endParaRPr sz="2600">
              <a:solidFill>
                <a:schemeClr val="dk1"/>
              </a:solidFill>
              <a:latin typeface="Montserrat"/>
              <a:ea typeface="Montserrat"/>
              <a:cs typeface="Montserrat"/>
              <a:sym typeface="Montserrat"/>
            </a:endParaRPr>
          </a:p>
        </p:txBody>
      </p:sp>
      <p:sp>
        <p:nvSpPr>
          <p:cNvPr id="160" name="Google Shape;160;p29"/>
          <p:cNvSpPr txBox="1"/>
          <p:nvPr/>
        </p:nvSpPr>
        <p:spPr>
          <a:xfrm>
            <a:off x="491700" y="2816650"/>
            <a:ext cx="8160600" cy="2149200"/>
          </a:xfrm>
          <a:prstGeom prst="rect">
            <a:avLst/>
          </a:prstGeom>
          <a:solidFill>
            <a:srgbClr val="C2DFF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3800">
                <a:solidFill>
                  <a:schemeClr val="dk1"/>
                </a:solidFill>
                <a:latin typeface="Montserrat SemiBold"/>
                <a:ea typeface="Montserrat SemiBold"/>
                <a:cs typeface="Montserrat SemiBold"/>
                <a:sym typeface="Montserrat SemiBold"/>
              </a:rPr>
              <a:t>What are the primary responsibilities of those who serve in the pastoral ministry? </a:t>
            </a:r>
            <a:endParaRPr sz="38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p:nvPr/>
        </p:nvSpPr>
        <p:spPr>
          <a:xfrm rot="-5400000">
            <a:off x="6931450" y="3886875"/>
            <a:ext cx="331500" cy="1668300"/>
          </a:xfrm>
          <a:prstGeom prst="rect">
            <a:avLst/>
          </a:prstGeom>
          <a:solidFill>
            <a:srgbClr val="EBD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2"/>
              </a:solidFill>
            </a:endParaRPr>
          </a:p>
        </p:txBody>
      </p:sp>
      <p:sp>
        <p:nvSpPr>
          <p:cNvPr id="166" name="Google Shape;166;p30"/>
          <p:cNvSpPr txBox="1"/>
          <p:nvPr/>
        </p:nvSpPr>
        <p:spPr>
          <a:xfrm>
            <a:off x="813300" y="455100"/>
            <a:ext cx="7517400" cy="4233300"/>
          </a:xfrm>
          <a:prstGeom prst="rect">
            <a:avLst/>
          </a:prstGeom>
          <a:solidFill>
            <a:srgbClr val="A2B9E4"/>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800">
                <a:solidFill>
                  <a:schemeClr val="dk1"/>
                </a:solidFill>
                <a:latin typeface="Montserrat SemiBold"/>
                <a:ea typeface="Montserrat SemiBold"/>
                <a:cs typeface="Montserrat SemiBold"/>
                <a:sym typeface="Montserrat SemiBold"/>
              </a:rPr>
              <a:t>How can laymen also serve and contribute to their congregation’s                ministry?</a:t>
            </a:r>
            <a:endParaRPr sz="48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A2B9E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6830">
                <a:solidFill>
                  <a:schemeClr val="dk1"/>
                </a:solidFill>
                <a:latin typeface="Montserrat"/>
                <a:ea typeface="Montserrat"/>
                <a:cs typeface="Montserrat"/>
                <a:sym typeface="Montserrat"/>
              </a:rPr>
              <a:t>Commitment to Lutheran Ministry</a:t>
            </a:r>
            <a:endParaRPr sz="364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1214438" y="257175"/>
            <a:ext cx="6715125" cy="462915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642150" y="530100"/>
            <a:ext cx="7859700" cy="4083300"/>
          </a:xfrm>
          <a:prstGeom prst="rect">
            <a:avLst/>
          </a:prstGeom>
          <a:solidFill>
            <a:srgbClr val="A2B9E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800">
                <a:solidFill>
                  <a:schemeClr val="dk1"/>
                </a:solidFill>
                <a:latin typeface="Lato"/>
                <a:ea typeface="Lato"/>
                <a:cs typeface="Lato"/>
                <a:sym typeface="Lato"/>
              </a:rPr>
              <a:t>Fidel Conversio studied for 18 years to become a Lutheran pastor in Peru. Yes, you could say he was a persistent student! Why such a lengthy period of study? He lived with his family in a high Andes Mountain village of Paillon and traveled from there to the seminary in Lima only as he could afford to leave his employment and commit time to his education.</a:t>
            </a:r>
            <a:endParaRPr sz="28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3" name="Google Shape;83;p17"/>
          <p:cNvSpPr txBox="1"/>
          <p:nvPr/>
        </p:nvSpPr>
        <p:spPr>
          <a:xfrm>
            <a:off x="4475974" y="267300"/>
            <a:ext cx="4530051" cy="4608900"/>
          </a:xfrm>
          <a:prstGeom prst="rect">
            <a:avLst/>
          </a:prstGeom>
          <a:solidFill>
            <a:srgbClr val="A2B9E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en" sz="2500" dirty="0">
                <a:solidFill>
                  <a:schemeClr val="dk1"/>
                </a:solidFill>
                <a:latin typeface="Lato"/>
                <a:ea typeface="Lato"/>
                <a:cs typeface="Lato"/>
                <a:sym typeface="Lato"/>
              </a:rPr>
              <a:t>In 1992 Fidel and two other men became the first ordained Lutheran pastors trained by the Evangelical Lutheran Synod in Peru. In the World Mission Souvenir photo, Fidel and his wife Dora are seen near the Andes village where he served as pastor until his death in 2024.</a:t>
            </a:r>
            <a:endParaRPr sz="2500" dirty="0">
              <a:solidFill>
                <a:schemeClr val="dk1"/>
              </a:solidFill>
              <a:latin typeface="Lato"/>
              <a:ea typeface="Lato"/>
              <a:cs typeface="Lato"/>
              <a:sym typeface="Lato"/>
            </a:endParaRPr>
          </a:p>
        </p:txBody>
      </p:sp>
      <p:pic>
        <p:nvPicPr>
          <p:cNvPr id="84" name="Google Shape;84;p17"/>
          <p:cNvPicPr preferRelativeResize="0"/>
          <p:nvPr/>
        </p:nvPicPr>
        <p:blipFill>
          <a:blip r:embed="rId3">
            <a:alphaModFix/>
          </a:blip>
          <a:stretch>
            <a:fillRect/>
          </a:stretch>
        </p:blipFill>
        <p:spPr>
          <a:xfrm>
            <a:off x="166475" y="1086343"/>
            <a:ext cx="4309499" cy="2970806"/>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0" name="Google Shape;90;p18"/>
          <p:cNvSpPr txBox="1">
            <a:spLocks noGrp="1"/>
          </p:cNvSpPr>
          <p:nvPr>
            <p:ph type="body" idx="1"/>
          </p:nvPr>
        </p:nvSpPr>
        <p:spPr>
          <a:xfrm>
            <a:off x="481500" y="701550"/>
            <a:ext cx="8181000" cy="3740400"/>
          </a:xfrm>
          <a:prstGeom prst="rect">
            <a:avLst/>
          </a:prstGeom>
          <a:solidFill>
            <a:srgbClr val="A2B9E4"/>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2800">
                <a:solidFill>
                  <a:schemeClr val="dk1"/>
                </a:solidFill>
                <a:latin typeface="Lato"/>
                <a:ea typeface="Lato"/>
                <a:cs typeface="Lato"/>
                <a:sym typeface="Lato"/>
              </a:rPr>
              <a:t>What prompts such commitment to pastoral ministry? Of course it is the Gospel of Jesus Christ. Fidel remarked once that before he became a Christian he lived in fear - fear of the vagaries of life, fear of uncertainty after death. Learning to know Jesus, he wanted to share the comfort and confidence of his faith with others.</a:t>
            </a:r>
            <a:endParaRPr sz="28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6" name="Google Shape;96;p19"/>
          <p:cNvSpPr txBox="1">
            <a:spLocks noGrp="1"/>
          </p:cNvSpPr>
          <p:nvPr>
            <p:ph type="body" idx="1"/>
          </p:nvPr>
        </p:nvSpPr>
        <p:spPr>
          <a:xfrm>
            <a:off x="311700" y="218150"/>
            <a:ext cx="8520600" cy="4608900"/>
          </a:xfrm>
          <a:prstGeom prst="rect">
            <a:avLst/>
          </a:prstGeom>
          <a:solidFill>
            <a:srgbClr val="A2B9E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Our pastors do the same today, following St. Paul’s words: “. . . </a:t>
            </a:r>
            <a:r>
              <a:rPr lang="en" sz="2800" i="1" dirty="0">
                <a:solidFill>
                  <a:schemeClr val="dk1"/>
                </a:solidFill>
                <a:latin typeface="Lato"/>
                <a:ea typeface="Lato"/>
                <a:cs typeface="Lato"/>
                <a:sym typeface="Lato"/>
              </a:rPr>
              <a:t>God. . . reconciled us to himself through Christ and gave us the ministry of reconciliation: that God was reconciling the world unto himself in Christ, not counting men’s sins against them </a:t>
            </a:r>
            <a:r>
              <a:rPr lang="en" sz="2800" dirty="0">
                <a:solidFill>
                  <a:schemeClr val="dk1"/>
                </a:solidFill>
                <a:latin typeface="Lato"/>
                <a:ea typeface="Lato"/>
                <a:cs typeface="Lato"/>
                <a:sym typeface="Lato"/>
              </a:rPr>
              <a:t>(2 Corinthians 5).”</a:t>
            </a:r>
            <a:endParaRPr sz="2800" dirty="0">
              <a:solidFill>
                <a:schemeClr val="dk1"/>
              </a:solidFill>
              <a:latin typeface="Lato"/>
              <a:ea typeface="Lato"/>
              <a:cs typeface="Lato"/>
              <a:sym typeface="Lato"/>
            </a:endParaRPr>
          </a:p>
          <a:p>
            <a:pPr marL="0" lvl="0" indent="457200" algn="just" rtl="0">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We pray for our pastors, and it is appropriate every day to recognize and thank those who serve us: preaching, teaching, counseling, comforting - from our pulpits, at our altars, in our homes.</a:t>
            </a:r>
            <a:endParaRPr sz="2800" dirty="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p:nvPr/>
        </p:nvSpPr>
        <p:spPr>
          <a:xfrm>
            <a:off x="749100" y="481200"/>
            <a:ext cx="7645800" cy="4181100"/>
          </a:xfrm>
          <a:prstGeom prst="rect">
            <a:avLst/>
          </a:prstGeom>
          <a:solidFill>
            <a:srgbClr val="EBDAC5"/>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chemeClr val="dk1"/>
                </a:solidFill>
                <a:latin typeface="Montserrat SemiBold"/>
                <a:ea typeface="Montserrat SemiBold"/>
                <a:cs typeface="Montserrat SemiBold"/>
                <a:sym typeface="Montserrat SemiBold"/>
              </a:rPr>
              <a:t>As Fidel Conversio studied for ministry year after year, what role did his wife Dora play in that effort? </a:t>
            </a:r>
            <a:endParaRPr sz="4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p:nvPr/>
        </p:nvSpPr>
        <p:spPr>
          <a:xfrm>
            <a:off x="205325" y="207450"/>
            <a:ext cx="6276900" cy="2641200"/>
          </a:xfrm>
          <a:prstGeom prst="rect">
            <a:avLst/>
          </a:prstGeom>
          <a:solidFill>
            <a:srgbClr val="C2DFF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500">
                <a:solidFill>
                  <a:schemeClr val="dk1"/>
                </a:solidFill>
                <a:latin typeface="Montserrat SemiBold"/>
                <a:ea typeface="Montserrat SemiBold"/>
                <a:cs typeface="Montserrat SemiBold"/>
                <a:sym typeface="Montserrat SemiBold"/>
              </a:rPr>
              <a:t>How is your pastor’s wife a blessing to the congregation?</a:t>
            </a:r>
            <a:endParaRPr sz="4500">
              <a:solidFill>
                <a:schemeClr val="dk1"/>
              </a:solidFill>
              <a:latin typeface="Montserrat SemiBold"/>
              <a:ea typeface="Montserrat SemiBold"/>
              <a:cs typeface="Montserrat SemiBold"/>
              <a:sym typeface="Montserrat SemiBold"/>
            </a:endParaRPr>
          </a:p>
        </p:txBody>
      </p:sp>
      <p:sp>
        <p:nvSpPr>
          <p:cNvPr id="107" name="Google Shape;107;p21"/>
          <p:cNvSpPr txBox="1"/>
          <p:nvPr/>
        </p:nvSpPr>
        <p:spPr>
          <a:xfrm>
            <a:off x="1991100" y="3190900"/>
            <a:ext cx="6822300" cy="1668000"/>
          </a:xfrm>
          <a:prstGeom prst="rect">
            <a:avLst/>
          </a:prstGeom>
          <a:solidFill>
            <a:srgbClr val="A2B9E4"/>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3800">
                <a:solidFill>
                  <a:schemeClr val="dk1"/>
                </a:solidFill>
                <a:latin typeface="Montserrat SemiBold"/>
                <a:ea typeface="Montserrat SemiBold"/>
                <a:cs typeface="Montserrat SemiBold"/>
                <a:sym typeface="Montserrat SemiBold"/>
              </a:rPr>
              <a:t>How can we appreciate our pastors’ wives better?</a:t>
            </a:r>
            <a:endParaRPr sz="3800">
              <a:solidFill>
                <a:schemeClr val="dk1"/>
              </a:solidFill>
              <a:latin typeface="Montserrat SemiBold"/>
              <a:ea typeface="Montserrat SemiBold"/>
              <a:cs typeface="Montserrat SemiBold"/>
              <a:sym typeface="Montserrat SemiBold"/>
            </a:endParaRPr>
          </a:p>
        </p:txBody>
      </p:sp>
      <p:sp>
        <p:nvSpPr>
          <p:cNvPr id="108" name="Google Shape;108;p21"/>
          <p:cNvSpPr/>
          <p:nvPr/>
        </p:nvSpPr>
        <p:spPr>
          <a:xfrm rot="5400000">
            <a:off x="6771025" y="1373050"/>
            <a:ext cx="1518600" cy="1561200"/>
          </a:xfrm>
          <a:prstGeom prst="bentArrow">
            <a:avLst>
              <a:gd name="adj1" fmla="val 25000"/>
              <a:gd name="adj2" fmla="val 25000"/>
              <a:gd name="adj3" fmla="val 25000"/>
              <a:gd name="adj4" fmla="val 43750"/>
            </a:avLst>
          </a:prstGeom>
          <a:solidFill>
            <a:srgbClr val="EBDAC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On-screen Show (16:9)</PresentationFormat>
  <Paragraphs>23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Montserrat</vt:lpstr>
      <vt:lpstr>Lato</vt:lpstr>
      <vt:lpstr>Montserrat SemiBold</vt:lpstr>
      <vt:lpstr>Montserrat Medium</vt:lpstr>
      <vt:lpstr>Waiting for the Sunrise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2025-05-10T02:19:13Z</dcterms:modified>
</cp:coreProperties>
</file>