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Medium" panose="00000600000000000000" pitchFamily="2" charset="0"/>
      <p:regular r:id="rId28"/>
      <p:bold r:id="rId29"/>
      <p:italic r:id="rId30"/>
      <p:boldItalic r:id="rId31"/>
    </p:embeddedFont>
    <p:embeddedFont>
      <p:font typeface="Montserrat SemiBold" panose="00000700000000000000" pitchFamily="2" charset="0"/>
      <p:regular r:id="rId32"/>
      <p:bold r:id="rId33"/>
      <p:italic r:id="rId34"/>
      <p:boldItalic r:id="rId35"/>
    </p:embeddedFont>
    <p:embeddedFont>
      <p:font typeface="Waiting for the Sunrise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1b2a48d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1b2a48d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2a0cf0ec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42a0cf0ec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2a0cf0ec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42a0cf0ec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433a2bb8b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433a2bb8b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33a2bb8b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33a2bb8b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d5b2f2fcf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d5b2f2fcf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5b2f2fcf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d5b2f2fcf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5b2f2fcf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d5b2f2fcf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33a2bb8b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433a2bb8b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d5b2f2fcf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d5b2f2fcf3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5b2f2fcf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d5b2f2fcf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d5b2f2fcf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d5b2f2fcf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33a2bb8b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33a2bb8b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2a0cf0ec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2a0cf0ec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2a0cf0ec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2a0cf0ec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33a2bb8b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433a2bb8b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99693c7b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99693c7b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t="-1400" b="1400"/>
          <a:stretch/>
        </p:blipFill>
        <p:spPr>
          <a:xfrm>
            <a:off x="-101000" y="-156125"/>
            <a:ext cx="9346002" cy="559192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 rot="-856172">
            <a:off x="325587" y="450496"/>
            <a:ext cx="2644800" cy="696471"/>
          </a:xfrm>
          <a:prstGeom prst="wedgeRoundRectCallout">
            <a:avLst>
              <a:gd name="adj1" fmla="val -10463"/>
              <a:gd name="adj2" fmla="val 96768"/>
              <a:gd name="adj3" fmla="val 0"/>
            </a:avLst>
          </a:prstGeom>
          <a:solidFill>
            <a:srgbClr val="9FC5E8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314325" dist="161925" dir="8340000" algn="bl" rotWithShape="0">
              <a:srgbClr val="000000">
                <a:alpha val="6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Waiting for the Sunrise"/>
                <a:ea typeface="Waiting for the Sunrise"/>
                <a:cs typeface="Waiting for the Sunrise"/>
                <a:sym typeface="Waiting for the Sunrise"/>
              </a:rPr>
              <a:t>Let’s Talk About…</a:t>
            </a:r>
            <a:endParaRPr sz="1600">
              <a:latin typeface="Waiting for the Sunrise"/>
              <a:ea typeface="Waiting for the Sunrise"/>
              <a:cs typeface="Waiting for the Sunrise"/>
              <a:sym typeface="Waiting for the Sunrise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5009300" y="3999325"/>
            <a:ext cx="2734800" cy="5025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Waiting for the Sunrise"/>
                <a:ea typeface="Waiting for the Sunrise"/>
                <a:cs typeface="Waiting for the Sunrise"/>
                <a:sym typeface="Waiting for the Sunrise"/>
              </a:rPr>
              <a:t>An Online Bible Study</a:t>
            </a:r>
            <a:endParaRPr sz="2300">
              <a:solidFill>
                <a:schemeClr val="lt1"/>
              </a:solidFill>
              <a:latin typeface="Waiting for the Sunrise"/>
              <a:ea typeface="Waiting for the Sunrise"/>
              <a:cs typeface="Waiting for the Sunrise"/>
              <a:sym typeface="Waiting for the Sunris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/>
          <p:nvPr/>
        </p:nvSpPr>
        <p:spPr>
          <a:xfrm rot="-5400000">
            <a:off x="215450" y="2823025"/>
            <a:ext cx="2053200" cy="3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2"/>
          </p:nvPr>
        </p:nvSpPr>
        <p:spPr>
          <a:xfrm>
            <a:off x="1313700" y="855450"/>
            <a:ext cx="6516600" cy="3432600"/>
          </a:xfrm>
          <a:prstGeom prst="rect">
            <a:avLst/>
          </a:prstGeom>
          <a:solidFill>
            <a:srgbClr val="A4686F"/>
          </a:solidFill>
          <a:ln w="762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might we make a clearer or more profound statement of faith?</a:t>
            </a:r>
            <a:endParaRPr sz="4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/>
          <p:nvPr/>
        </p:nvSpPr>
        <p:spPr>
          <a:xfrm rot="10800000">
            <a:off x="5947100" y="2737475"/>
            <a:ext cx="2053200" cy="39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2"/>
          </p:nvPr>
        </p:nvSpPr>
        <p:spPr>
          <a:xfrm>
            <a:off x="365700" y="445025"/>
            <a:ext cx="8520600" cy="1903500"/>
          </a:xfrm>
          <a:prstGeom prst="rect">
            <a:avLst/>
          </a:prstGeom>
          <a:solidFill>
            <a:srgbClr val="D9D9D9"/>
          </a:solidFill>
          <a:ln w="762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Paul noted that Christians convey messages by their lives and witness, “</a:t>
            </a:r>
            <a:r>
              <a:rPr lang="en" sz="28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 show that you are a letter from Christ </a:t>
            </a:r>
            <a:r>
              <a:rPr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(2 Corinthians 3).” 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932400" y="2737475"/>
            <a:ext cx="7387200" cy="1903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message do you proclaim?</a:t>
            </a:r>
            <a:r>
              <a:rPr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/>
          <p:nvPr/>
        </p:nvSpPr>
        <p:spPr>
          <a:xfrm>
            <a:off x="546950" y="4469825"/>
            <a:ext cx="2053200" cy="395700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186900" y="346475"/>
            <a:ext cx="8770200" cy="4320000"/>
          </a:xfrm>
          <a:prstGeom prst="rect">
            <a:avLst/>
          </a:prstGeom>
          <a:solidFill>
            <a:srgbClr val="6B95AD"/>
          </a:solidFill>
          <a:ln w="762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sing, “Jesus, Jesus, Only Jesus.” (Evangelical Lutheran Hymnary, #379) The phrase “Jesus only” reveals the intimacy of the Christian’s relationship with the Savior through faith. It also reveals the exclusivity of the Gospel. Scripture reveals two truths: the Good News is meant for all, as “</a:t>
            </a:r>
            <a:r>
              <a:rPr lang="en" sz="27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God was in Christ reconciling the world unto himself</a:t>
            </a:r>
            <a:r>
              <a:rPr lang="en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(2 Corinthians 5)” and also </a:t>
            </a:r>
            <a:r>
              <a:rPr lang="en" sz="27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“there is no other name</a:t>
            </a:r>
            <a:r>
              <a:rPr lang="en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(Acts 4)” but Christ as Savior.</a:t>
            </a:r>
            <a:endParaRPr sz="6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/>
          <p:nvPr/>
        </p:nvSpPr>
        <p:spPr>
          <a:xfrm rot="10800000">
            <a:off x="450700" y="2780225"/>
            <a:ext cx="2053200" cy="39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2"/>
          </p:nvPr>
        </p:nvSpPr>
        <p:spPr>
          <a:xfrm>
            <a:off x="226175" y="250225"/>
            <a:ext cx="4534500" cy="2684100"/>
          </a:xfrm>
          <a:prstGeom prst="rect">
            <a:avLst/>
          </a:prstGeom>
          <a:solidFill>
            <a:srgbClr val="A4686F"/>
          </a:solidFill>
          <a:ln w="762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do these truths fit together?</a:t>
            </a:r>
            <a:r>
              <a:rPr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2"/>
          </p:nvPr>
        </p:nvSpPr>
        <p:spPr>
          <a:xfrm>
            <a:off x="4514725" y="1586900"/>
            <a:ext cx="4406100" cy="3325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might these truths be expressed in one sentence?</a:t>
            </a:r>
            <a:r>
              <a:rPr lang="en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5"/>
          <p:cNvSpPr/>
          <p:nvPr/>
        </p:nvSpPr>
        <p:spPr>
          <a:xfrm rot="5401005">
            <a:off x="5202175" y="240926"/>
            <a:ext cx="1026000" cy="1329000"/>
          </a:xfrm>
          <a:prstGeom prst="bentArrow">
            <a:avLst>
              <a:gd name="adj1" fmla="val 27163"/>
              <a:gd name="adj2" fmla="val 22621"/>
              <a:gd name="adj3" fmla="val 25000"/>
              <a:gd name="adj4" fmla="val 67458"/>
            </a:avLst>
          </a:prstGeom>
          <a:solidFill>
            <a:srgbClr val="66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95AD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50" y="-25"/>
            <a:ext cx="9144000" cy="5143500"/>
          </a:xfrm>
          <a:prstGeom prst="rect">
            <a:avLst/>
          </a:prstGeom>
          <a:solidFill>
            <a:srgbClr val="660000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46" name="Google Shape;146;p26"/>
          <p:cNvSpPr txBox="1"/>
          <p:nvPr/>
        </p:nvSpPr>
        <p:spPr>
          <a:xfrm>
            <a:off x="5209800" y="273150"/>
            <a:ext cx="3774600" cy="4597200"/>
          </a:xfrm>
          <a:prstGeom prst="rect">
            <a:avLst/>
          </a:prstGeom>
          <a:solidFill>
            <a:srgbClr val="EFEFEF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outer wall of the Evangelical Lutheran Seminary in Lima, Peru. </a:t>
            </a:r>
            <a:r>
              <a:rPr lang="en" sz="2500">
                <a:latin typeface="Lato"/>
                <a:ea typeface="Lato"/>
                <a:cs typeface="Lato"/>
                <a:sym typeface="Lato"/>
              </a:rPr>
              <a:t>Passers-by read John 3:16, </a:t>
            </a:r>
            <a:r>
              <a:rPr lang="en" sz="2500" i="1">
                <a:latin typeface="Lato"/>
                <a:ea typeface="Lato"/>
                <a:cs typeface="Lato"/>
                <a:sym typeface="Lato"/>
              </a:rPr>
              <a:t>“For God so loved the world that he gave his only begotten Son, that whoever believes in him shall not perish but have eternal life.”</a:t>
            </a:r>
            <a:endParaRPr sz="22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25" y="710789"/>
            <a:ext cx="4964934" cy="3721925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700" y="489175"/>
            <a:ext cx="8520600" cy="1878300"/>
          </a:xfrm>
          <a:prstGeom prst="rect">
            <a:avLst/>
          </a:prstGeom>
          <a:solidFill>
            <a:srgbClr val="EFEFEF"/>
          </a:solidFill>
          <a:ln w="762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Was John 3:16 the first Bible passage I learned? </a:t>
            </a:r>
            <a:r>
              <a:rPr lang="en" sz="43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2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226150" y="2725858"/>
            <a:ext cx="3839400" cy="1908184"/>
          </a:xfrm>
          <a:prstGeom prst="rect">
            <a:avLst/>
          </a:prstGeom>
          <a:solidFill>
            <a:srgbClr val="6B95AD"/>
          </a:solidFill>
          <a:ln w="762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If not, which one was?</a:t>
            </a:r>
            <a:endParaRPr sz="4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4268700" y="2725858"/>
            <a:ext cx="4563600" cy="1908184"/>
          </a:xfrm>
          <a:prstGeom prst="rect">
            <a:avLst/>
          </a:prstGeom>
          <a:solidFill>
            <a:srgbClr val="A4686F"/>
          </a:solidFill>
          <a:ln w="762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My other Sunday School favorites? </a:t>
            </a:r>
            <a:endParaRPr sz="4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6" name="Google Shape;156;p27"/>
          <p:cNvSpPr/>
          <p:nvPr/>
        </p:nvSpPr>
        <p:spPr>
          <a:xfrm>
            <a:off x="3883825" y="3482100"/>
            <a:ext cx="459900" cy="395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/>
          <p:nvPr/>
        </p:nvSpPr>
        <p:spPr>
          <a:xfrm>
            <a:off x="311700" y="4031375"/>
            <a:ext cx="2053200" cy="395700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1"/>
          </p:nvPr>
        </p:nvSpPr>
        <p:spPr>
          <a:xfrm>
            <a:off x="484800" y="481200"/>
            <a:ext cx="8174400" cy="4181100"/>
          </a:xfrm>
          <a:prstGeom prst="rect">
            <a:avLst/>
          </a:prstGeom>
          <a:solidFill>
            <a:srgbClr val="EFEFEF"/>
          </a:solidFill>
          <a:ln w="762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what ways are the simple verses we learned as children the most important Scriptures for us?</a:t>
            </a:r>
            <a:endParaRPr sz="4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 rot="10800000">
            <a:off x="5947100" y="2737475"/>
            <a:ext cx="2053200" cy="39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2"/>
          </p:nvPr>
        </p:nvSpPr>
        <p:spPr>
          <a:xfrm>
            <a:off x="311700" y="293000"/>
            <a:ext cx="8520600" cy="1389900"/>
          </a:xfrm>
          <a:prstGeom prst="rect">
            <a:avLst/>
          </a:prstGeom>
          <a:solidFill>
            <a:srgbClr val="D9D9D9"/>
          </a:solidFill>
          <a:ln w="762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John 3:16 is sometimes called “The Gospel in a nutshell.” </a:t>
            </a:r>
            <a:endParaRPr sz="3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2"/>
          </p:nvPr>
        </p:nvSpPr>
        <p:spPr>
          <a:xfrm>
            <a:off x="311700" y="2036025"/>
            <a:ext cx="8520600" cy="2780700"/>
          </a:xfrm>
          <a:prstGeom prst="rect">
            <a:avLst/>
          </a:prstGeom>
          <a:solidFill>
            <a:srgbClr val="6B95AD"/>
          </a:solidFill>
          <a:ln w="762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Why might we say that this passage proclaims exactly, and everything, we need to know to be saved? </a:t>
            </a:r>
            <a:endParaRPr sz="3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556800" y="595350"/>
            <a:ext cx="8030400" cy="3952800"/>
          </a:xfrm>
          <a:prstGeom prst="rect">
            <a:avLst/>
          </a:prstGeom>
          <a:solidFill>
            <a:srgbClr val="660000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0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Jesus Only</a:t>
            </a:r>
            <a:endParaRPr sz="10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0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l="4445" t="1351" r="2366"/>
          <a:stretch/>
        </p:blipFill>
        <p:spPr>
          <a:xfrm>
            <a:off x="1555700" y="177063"/>
            <a:ext cx="6032600" cy="4789375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722400" y="705750"/>
            <a:ext cx="7699200" cy="3732000"/>
          </a:xfrm>
          <a:prstGeom prst="rect">
            <a:avLst/>
          </a:prstGeom>
          <a:solidFill>
            <a:srgbClr val="EFEFEF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 Naju-city, South Korea, a shopkeeper-craftsman made frames for his brother’s art in a workshop cluttered with easels stretching painted canvases. The brother-artist produced traditional Korean scenes, mostly mist-covered mountains and quiet streams flowing among groves of lotus trees.</a:t>
            </a:r>
            <a:endParaRPr sz="2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722400" y="705750"/>
            <a:ext cx="7699200" cy="3732000"/>
          </a:xfrm>
          <a:prstGeom prst="rect">
            <a:avLst/>
          </a:prstGeom>
          <a:solidFill>
            <a:srgbClr val="EFEFEF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Each scene is complemented with poetry printed in stylized calligraphy. The artist is well-known and his art is expensive. The value of the paintings reflect their serenity and beauty, their sense of balance - and the fact that each is one-of-a-kind. Nobody else has a painting exactly like this one!</a:t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l="11052" t="10022" r="8510" b="4819"/>
          <a:stretch/>
        </p:blipFill>
        <p:spPr>
          <a:xfrm>
            <a:off x="237375" y="1304588"/>
            <a:ext cx="3191774" cy="2534325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332136" y="240600"/>
            <a:ext cx="5631139" cy="4662300"/>
          </a:xfrm>
          <a:prstGeom prst="rect">
            <a:avLst/>
          </a:prstGeom>
          <a:solidFill>
            <a:srgbClr val="EFEFEF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During a visit with the frame-making shopkeeper I mentioned a phrase that I had seen on a plaque inside a church. He told me that the expression was popular among Korean Presbyterians, and printed it out on newsprint in Korean characters using thick black brushes. We made a deal for a more well-finished copy.  The next day I returned to the shop and was presented with a sheet of heavy paper on which these Korean characters were displayed: 오직 예수. Translation: “Jesus only.”</a:t>
            </a:r>
            <a:endParaRPr sz="215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455850" y="1096050"/>
            <a:ext cx="8232300" cy="2951400"/>
          </a:xfrm>
          <a:prstGeom prst="rect">
            <a:avLst/>
          </a:prstGeom>
          <a:solidFill>
            <a:srgbClr val="EFEFEF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That sheet of paper became a souvenir eventually framed and mounted on our living room wall. The sentiment is appropriate among Christians, who sing “Jesus, Jesus, Only Jesus.” </a:t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                         - Evangelical Lutheran Hymnary, #379</a:t>
            </a:r>
            <a:endParaRPr sz="2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608550" y="1406100"/>
            <a:ext cx="7926900" cy="2331300"/>
          </a:xfrm>
          <a:prstGeom prst="rect">
            <a:avLst/>
          </a:prstGeom>
          <a:solidFill>
            <a:srgbClr val="EFEFEF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Christians appreciate the uniqueness of Jesus Christ. “S</a:t>
            </a:r>
            <a:r>
              <a:rPr lang="en" sz="30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alvation is found in no one else, for there is no other name under heaven given to men by which we must be saved </a:t>
            </a:r>
            <a:r>
              <a:rPr lang="en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(Acts 4).”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/>
          <p:nvPr/>
        </p:nvSpPr>
        <p:spPr>
          <a:xfrm rot="-5400000">
            <a:off x="215450" y="2823025"/>
            <a:ext cx="2053200" cy="3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638100" y="875400"/>
            <a:ext cx="7867800" cy="3392700"/>
          </a:xfrm>
          <a:prstGeom prst="rect">
            <a:avLst/>
          </a:prstGeom>
          <a:solidFill>
            <a:srgbClr val="6B95AD"/>
          </a:solidFill>
          <a:ln w="762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spiritual message does our congregation’s sign or logo present to our community?</a:t>
            </a:r>
            <a:endParaRPr sz="3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On-screen Show (16:9)</PresentationFormat>
  <Paragraphs>23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Waiting for the Sunrise</vt:lpstr>
      <vt:lpstr>Montserrat</vt:lpstr>
      <vt:lpstr>Lato</vt:lpstr>
      <vt:lpstr>Arial</vt:lpstr>
      <vt:lpstr>Montserrat Medium</vt:lpstr>
      <vt:lpstr>Montserrat SemiBold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New Hope Lutheran</dc:creator>
  <cp:lastModifiedBy>Ruggles, Cheyanna</cp:lastModifiedBy>
  <cp:revision>1</cp:revision>
  <dcterms:modified xsi:type="dcterms:W3CDTF">2025-05-10T02:17:37Z</dcterms:modified>
</cp:coreProperties>
</file>