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Lato" panose="020F0502020204030203"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Montserrat SemiBold" panose="00000700000000000000" pitchFamily="2" charset="0"/>
      <p:regular r:id="rId28"/>
      <p:bold r:id="rId29"/>
      <p:italic r:id="rId30"/>
      <p:boldItalic r:id="rId31"/>
    </p:embeddedFont>
    <p:embeddedFont>
      <p:font typeface="Waiting for the Sunris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1b1e191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1b1e191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433782ddb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433782ddb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d980e3ebc7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d980e3ebc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d5b2f2fcf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d5b2f2fcf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d980e3ebc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d980e3ebc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433782ddb2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433782ddb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433782ddb2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433782ddb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433782ddb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433782ddb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37851f810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37851f810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5b2f2fcf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5b2f2fc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5b2f2fc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5b2f2fc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5b2f2fcf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d5b2f2fc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433782ddb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433782ddb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433782ddb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433782ddb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433782ddb2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433782ddb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433782ddb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433782ddb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37851f810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37851f810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mpassion.com/christian-faith/bible-verses-about-peace.ht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1400" b="1400"/>
          <a:stretch/>
        </p:blipFill>
        <p:spPr>
          <a:xfrm>
            <a:off x="-101000" y="-125087"/>
            <a:ext cx="9346002" cy="5591926"/>
          </a:xfrm>
          <a:prstGeom prst="rect">
            <a:avLst/>
          </a:prstGeom>
          <a:noFill/>
          <a:ln>
            <a:noFill/>
          </a:ln>
        </p:spPr>
      </p:pic>
      <p:sp>
        <p:nvSpPr>
          <p:cNvPr id="57" name="Google Shape;57;p13"/>
          <p:cNvSpPr/>
          <p:nvPr/>
        </p:nvSpPr>
        <p:spPr>
          <a:xfrm rot="-856172">
            <a:off x="325587" y="450496"/>
            <a:ext cx="2644800" cy="696471"/>
          </a:xfrm>
          <a:prstGeom prst="wedgeRoundRectCallout">
            <a:avLst>
              <a:gd name="adj1" fmla="val -10463"/>
              <a:gd name="adj2" fmla="val 96768"/>
              <a:gd name="adj3" fmla="val 0"/>
            </a:avLst>
          </a:prstGeom>
          <a:solidFill>
            <a:srgbClr val="9FC5E8"/>
          </a:solidFill>
          <a:ln w="38100" cap="flat" cmpd="sng">
            <a:solidFill>
              <a:schemeClr val="lt1"/>
            </a:solidFill>
            <a:prstDash val="solid"/>
            <a:round/>
            <a:headEnd type="none" w="sm" len="sm"/>
            <a:tailEnd type="none" w="sm" len="sm"/>
          </a:ln>
          <a:effectLst>
            <a:outerShdw blurRad="314325" dist="161925" dir="8340000" algn="bl" rotWithShape="0">
              <a:srgbClr val="000000">
                <a:alpha val="68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600">
                <a:solidFill>
                  <a:schemeClr val="lt1"/>
                </a:solidFill>
                <a:latin typeface="Waiting for the Sunrise"/>
                <a:ea typeface="Waiting for the Sunrise"/>
                <a:cs typeface="Waiting for the Sunrise"/>
                <a:sym typeface="Waiting for the Sunrise"/>
              </a:rPr>
              <a:t>Let’s Talk About…</a:t>
            </a:r>
            <a:endParaRPr sz="1600">
              <a:latin typeface="Waiting for the Sunrise"/>
              <a:ea typeface="Waiting for the Sunrise"/>
              <a:cs typeface="Waiting for the Sunrise"/>
              <a:sym typeface="Waiting for the Sunrise"/>
            </a:endParaRPr>
          </a:p>
        </p:txBody>
      </p:sp>
      <p:sp>
        <p:nvSpPr>
          <p:cNvPr id="58" name="Google Shape;58;p13"/>
          <p:cNvSpPr/>
          <p:nvPr/>
        </p:nvSpPr>
        <p:spPr>
          <a:xfrm>
            <a:off x="5009300" y="3999325"/>
            <a:ext cx="2734800" cy="502500"/>
          </a:xfrm>
          <a:prstGeom prst="roundRect">
            <a:avLst>
              <a:gd name="adj" fmla="val 16667"/>
            </a:avLst>
          </a:prstGeom>
          <a:solidFill>
            <a:srgbClr val="9FC5E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Waiting for the Sunrise"/>
                <a:ea typeface="Waiting for the Sunrise"/>
                <a:cs typeface="Waiting for the Sunrise"/>
                <a:sym typeface="Waiting for the Sunrise"/>
              </a:rPr>
              <a:t>An Online Bible Study</a:t>
            </a:r>
            <a:endParaRPr sz="2300">
              <a:solidFill>
                <a:schemeClr val="lt1"/>
              </a:solidFill>
              <a:latin typeface="Waiting for the Sunrise"/>
              <a:ea typeface="Waiting for the Sunrise"/>
              <a:cs typeface="Waiting for the Sunrise"/>
              <a:sym typeface="Waiting for the Sunris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3" name="Google Shape;113;p22"/>
          <p:cNvSpPr txBox="1"/>
          <p:nvPr/>
        </p:nvSpPr>
        <p:spPr>
          <a:xfrm>
            <a:off x="237400" y="161825"/>
            <a:ext cx="8650800" cy="1139100"/>
          </a:xfrm>
          <a:prstGeom prst="rect">
            <a:avLst/>
          </a:prstGeom>
          <a:solidFill>
            <a:srgbClr val="ECD665"/>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100">
                <a:solidFill>
                  <a:schemeClr val="dk1"/>
                </a:solidFill>
                <a:latin typeface="Montserrat SemiBold"/>
                <a:ea typeface="Montserrat SemiBold"/>
                <a:cs typeface="Montserrat SemiBold"/>
                <a:sym typeface="Montserrat SemiBold"/>
              </a:rPr>
              <a:t>How do the doctrines of justification and sanctification relate to one another?</a:t>
            </a:r>
            <a:endParaRPr sz="3100">
              <a:solidFill>
                <a:schemeClr val="dk1"/>
              </a:solidFill>
              <a:latin typeface="Montserrat SemiBold"/>
              <a:ea typeface="Montserrat SemiBold"/>
              <a:cs typeface="Montserrat SemiBold"/>
              <a:sym typeface="Montserrat SemiBold"/>
            </a:endParaRPr>
          </a:p>
        </p:txBody>
      </p:sp>
      <p:sp>
        <p:nvSpPr>
          <p:cNvPr id="114" name="Google Shape;114;p22"/>
          <p:cNvSpPr txBox="1"/>
          <p:nvPr/>
        </p:nvSpPr>
        <p:spPr>
          <a:xfrm>
            <a:off x="237400" y="1925250"/>
            <a:ext cx="8650800" cy="1293000"/>
          </a:xfrm>
          <a:prstGeom prst="rect">
            <a:avLst/>
          </a:prstGeom>
          <a:solidFill>
            <a:srgbClr val="B9DF70"/>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600">
                <a:solidFill>
                  <a:schemeClr val="dk1"/>
                </a:solidFill>
                <a:latin typeface="Montserrat SemiBold"/>
                <a:ea typeface="Montserrat SemiBold"/>
                <a:cs typeface="Montserrat SemiBold"/>
                <a:sym typeface="Montserrat SemiBold"/>
              </a:rPr>
              <a:t>How does justification move us to deeds of sanctification?</a:t>
            </a:r>
            <a:endParaRPr sz="3600">
              <a:solidFill>
                <a:schemeClr val="dk1"/>
              </a:solidFill>
              <a:latin typeface="Montserrat SemiBold"/>
              <a:ea typeface="Montserrat SemiBold"/>
              <a:cs typeface="Montserrat SemiBold"/>
              <a:sym typeface="Montserrat SemiBold"/>
            </a:endParaRPr>
          </a:p>
        </p:txBody>
      </p:sp>
      <p:sp>
        <p:nvSpPr>
          <p:cNvPr id="115" name="Google Shape;115;p22"/>
          <p:cNvSpPr txBox="1"/>
          <p:nvPr/>
        </p:nvSpPr>
        <p:spPr>
          <a:xfrm>
            <a:off x="237400" y="3669925"/>
            <a:ext cx="8650800" cy="1293000"/>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600">
                <a:solidFill>
                  <a:schemeClr val="dk1"/>
                </a:solidFill>
                <a:latin typeface="Montserrat SemiBold"/>
                <a:ea typeface="Montserrat SemiBold"/>
                <a:cs typeface="Montserrat SemiBold"/>
                <a:sym typeface="Montserrat SemiBold"/>
              </a:rPr>
              <a:t>How do we know what acts of kindness we should do?</a:t>
            </a:r>
            <a:endParaRPr sz="3600">
              <a:solidFill>
                <a:schemeClr val="dk1"/>
              </a:solidFill>
              <a:latin typeface="Montserrat SemiBold"/>
              <a:ea typeface="Montserrat SemiBold"/>
              <a:cs typeface="Montserrat SemiBold"/>
              <a:sym typeface="Montserrat SemiBold"/>
            </a:endParaRPr>
          </a:p>
        </p:txBody>
      </p:sp>
      <p:sp>
        <p:nvSpPr>
          <p:cNvPr id="116" name="Google Shape;116;p22"/>
          <p:cNvSpPr/>
          <p:nvPr/>
        </p:nvSpPr>
        <p:spPr>
          <a:xfrm rot="5400000">
            <a:off x="4167100" y="1304225"/>
            <a:ext cx="791400" cy="672300"/>
          </a:xfrm>
          <a:prstGeom prst="rightArrow">
            <a:avLst>
              <a:gd name="adj1" fmla="val 50000"/>
              <a:gd name="adj2" fmla="val 50000"/>
            </a:avLst>
          </a:prstGeom>
          <a:solidFill>
            <a:srgbClr val="66423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22"/>
          <p:cNvSpPr/>
          <p:nvPr/>
        </p:nvSpPr>
        <p:spPr>
          <a:xfrm rot="5400000">
            <a:off x="4233750" y="3177925"/>
            <a:ext cx="676500" cy="595500"/>
          </a:xfrm>
          <a:prstGeom prst="rightArrow">
            <a:avLst>
              <a:gd name="adj1" fmla="val 50000"/>
              <a:gd name="adj2" fmla="val 50000"/>
            </a:avLst>
          </a:prstGeom>
          <a:solidFill>
            <a:srgbClr val="66423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3" name="Google Shape;123;p23"/>
          <p:cNvSpPr txBox="1"/>
          <p:nvPr/>
        </p:nvSpPr>
        <p:spPr>
          <a:xfrm>
            <a:off x="311700" y="583050"/>
            <a:ext cx="8520600" cy="3977400"/>
          </a:xfrm>
          <a:prstGeom prst="rect">
            <a:avLst/>
          </a:prstGeom>
          <a:solidFill>
            <a:srgbClr val="B9DF70"/>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4400">
                <a:solidFill>
                  <a:schemeClr val="dk1"/>
                </a:solidFill>
                <a:latin typeface="Montserrat SemiBold"/>
                <a:ea typeface="Montserrat SemiBold"/>
                <a:cs typeface="Montserrat SemiBold"/>
                <a:sym typeface="Montserrat SemiBold"/>
              </a:rPr>
              <a:t>How might the difficulties others face really be opportunities God intends to us as opportunities for us to do good to others?</a:t>
            </a:r>
            <a:endParaRPr sz="44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1A4C8"/>
        </a:solidFill>
        <a:effectLst/>
      </p:bgPr>
    </p:bg>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9" name="Google Shape;129;p24"/>
          <p:cNvSpPr txBox="1">
            <a:spLocks noGrp="1"/>
          </p:cNvSpPr>
          <p:nvPr>
            <p:ph type="body" idx="1"/>
          </p:nvPr>
        </p:nvSpPr>
        <p:spPr>
          <a:xfrm>
            <a:off x="0" y="0"/>
            <a:ext cx="9144000" cy="5143500"/>
          </a:xfrm>
          <a:prstGeom prst="rect">
            <a:avLst/>
          </a:prstGeom>
          <a:solidFill>
            <a:srgbClr val="486995"/>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0" name="Google Shape;130;p24"/>
          <p:cNvSpPr txBox="1"/>
          <p:nvPr/>
        </p:nvSpPr>
        <p:spPr>
          <a:xfrm>
            <a:off x="4572000" y="219150"/>
            <a:ext cx="4331776" cy="4705200"/>
          </a:xfrm>
          <a:prstGeom prst="rect">
            <a:avLst/>
          </a:prstGeom>
          <a:solidFill>
            <a:srgbClr val="ECD66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 sz="2700">
                <a:solidFill>
                  <a:schemeClr val="dk1"/>
                </a:solidFill>
                <a:latin typeface="Lato"/>
                <a:ea typeface="Lato"/>
                <a:cs typeface="Lato"/>
                <a:sym typeface="Lato"/>
              </a:rPr>
              <a:t>In the Peruvian rainforest meals are provided by the government for children in public schools. The children in schools operated by Christians must be fed by the schools’ sponsors. So, supporting Christian education in the jungle provides both for body and soul!</a:t>
            </a:r>
            <a:endParaRPr sz="2700">
              <a:solidFill>
                <a:schemeClr val="dk1"/>
              </a:solidFill>
              <a:latin typeface="Lato"/>
              <a:ea typeface="Lato"/>
              <a:cs typeface="Lato"/>
              <a:sym typeface="Lato"/>
            </a:endParaRPr>
          </a:p>
        </p:txBody>
      </p:sp>
      <p:pic>
        <p:nvPicPr>
          <p:cNvPr id="131" name="Google Shape;131;p24"/>
          <p:cNvPicPr preferRelativeResize="0"/>
          <p:nvPr/>
        </p:nvPicPr>
        <p:blipFill>
          <a:blip r:embed="rId3">
            <a:alphaModFix/>
          </a:blip>
          <a:stretch>
            <a:fillRect/>
          </a:stretch>
        </p:blipFill>
        <p:spPr>
          <a:xfrm>
            <a:off x="470650" y="141738"/>
            <a:ext cx="3648450" cy="486002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7" name="Google Shape;137;p25"/>
          <p:cNvSpPr txBox="1"/>
          <p:nvPr/>
        </p:nvSpPr>
        <p:spPr>
          <a:xfrm>
            <a:off x="507600" y="359500"/>
            <a:ext cx="8128800" cy="2647500"/>
          </a:xfrm>
          <a:prstGeom prst="rect">
            <a:avLst/>
          </a:prstGeom>
          <a:solidFill>
            <a:srgbClr val="B9DF70"/>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chemeClr val="dk1"/>
                </a:solidFill>
                <a:latin typeface="Montserrat SemiBold"/>
                <a:ea typeface="Montserrat SemiBold"/>
                <a:cs typeface="Montserrat SemiBold"/>
                <a:sym typeface="Montserrat SemiBold"/>
              </a:rPr>
              <a:t>In what ways does our family and/or congregation shows the love of Christ to our community? </a:t>
            </a:r>
            <a:endParaRPr sz="4000">
              <a:solidFill>
                <a:schemeClr val="dk2"/>
              </a:solidFill>
              <a:latin typeface="Montserrat SemiBold"/>
              <a:ea typeface="Montserrat SemiBold"/>
              <a:cs typeface="Montserrat SemiBold"/>
              <a:sym typeface="Montserrat SemiBold"/>
            </a:endParaRPr>
          </a:p>
        </p:txBody>
      </p:sp>
      <p:sp>
        <p:nvSpPr>
          <p:cNvPr id="138" name="Google Shape;138;p25"/>
          <p:cNvSpPr txBox="1"/>
          <p:nvPr/>
        </p:nvSpPr>
        <p:spPr>
          <a:xfrm>
            <a:off x="461250" y="3359400"/>
            <a:ext cx="8221500" cy="1477500"/>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200">
                <a:solidFill>
                  <a:schemeClr val="dk1"/>
                </a:solidFill>
                <a:latin typeface="Montserrat SemiBold"/>
                <a:ea typeface="Montserrat SemiBold"/>
                <a:cs typeface="Montserrat SemiBold"/>
                <a:sym typeface="Montserrat SemiBold"/>
              </a:rPr>
              <a:t>How can we learn to do better?</a:t>
            </a:r>
            <a:endParaRPr sz="42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4" name="Google Shape;144;p26"/>
          <p:cNvSpPr txBox="1"/>
          <p:nvPr/>
        </p:nvSpPr>
        <p:spPr>
          <a:xfrm>
            <a:off x="311700" y="294225"/>
            <a:ext cx="3796800" cy="3109200"/>
          </a:xfrm>
          <a:prstGeom prst="rect">
            <a:avLst/>
          </a:prstGeom>
          <a:solidFill>
            <a:srgbClr val="ECD665"/>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800">
                <a:solidFill>
                  <a:schemeClr val="dk1"/>
                </a:solidFill>
                <a:latin typeface="Montserrat SemiBold"/>
                <a:ea typeface="Montserrat SemiBold"/>
                <a:cs typeface="Montserrat SemiBold"/>
                <a:sym typeface="Montserrat SemiBold"/>
              </a:rPr>
              <a:t>Do we need to look far to find people who need our help?</a:t>
            </a:r>
            <a:endParaRPr sz="3800">
              <a:solidFill>
                <a:schemeClr val="dk2"/>
              </a:solidFill>
              <a:latin typeface="Montserrat SemiBold"/>
              <a:ea typeface="Montserrat SemiBold"/>
              <a:cs typeface="Montserrat SemiBold"/>
              <a:sym typeface="Montserrat SemiBold"/>
            </a:endParaRPr>
          </a:p>
        </p:txBody>
      </p:sp>
      <p:sp>
        <p:nvSpPr>
          <p:cNvPr id="145" name="Google Shape;145;p26"/>
          <p:cNvSpPr txBox="1"/>
          <p:nvPr/>
        </p:nvSpPr>
        <p:spPr>
          <a:xfrm>
            <a:off x="4739300" y="1661750"/>
            <a:ext cx="4092900" cy="2955300"/>
          </a:xfrm>
          <a:prstGeom prst="rect">
            <a:avLst/>
          </a:prstGeom>
          <a:solidFill>
            <a:srgbClr val="B9DF70"/>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600">
                <a:solidFill>
                  <a:schemeClr val="dk1"/>
                </a:solidFill>
                <a:latin typeface="Montserrat SemiBold"/>
                <a:ea typeface="Montserrat SemiBold"/>
                <a:cs typeface="Montserrat SemiBold"/>
                <a:sym typeface="Montserrat SemiBold"/>
              </a:rPr>
              <a:t>How can we share bread, and Jesus, </a:t>
            </a:r>
            <a:r>
              <a:rPr lang="en" sz="3600" i="1">
                <a:solidFill>
                  <a:schemeClr val="dk1"/>
                </a:solidFill>
                <a:latin typeface="Montserrat SemiBold"/>
                <a:ea typeface="Montserrat SemiBold"/>
                <a:cs typeface="Montserrat SemiBold"/>
                <a:sym typeface="Montserrat SemiBold"/>
              </a:rPr>
              <a:t>“The Bread of Life </a:t>
            </a:r>
            <a:r>
              <a:rPr lang="en" sz="3600">
                <a:solidFill>
                  <a:schemeClr val="dk1"/>
                </a:solidFill>
                <a:latin typeface="Montserrat SemiBold"/>
                <a:ea typeface="Montserrat SemiBold"/>
                <a:cs typeface="Montserrat SemiBold"/>
                <a:sym typeface="Montserrat SemiBold"/>
              </a:rPr>
              <a:t>(John 6)?”</a:t>
            </a:r>
            <a:endParaRPr sz="6200">
              <a:solidFill>
                <a:schemeClr val="dk2"/>
              </a:solidFill>
              <a:latin typeface="Montserrat SemiBold"/>
              <a:ea typeface="Montserrat SemiBold"/>
              <a:cs typeface="Montserrat SemiBold"/>
              <a:sym typeface="Montserrat SemiBold"/>
            </a:endParaRPr>
          </a:p>
        </p:txBody>
      </p:sp>
      <p:sp>
        <p:nvSpPr>
          <p:cNvPr id="146" name="Google Shape;146;p26"/>
          <p:cNvSpPr/>
          <p:nvPr/>
        </p:nvSpPr>
        <p:spPr>
          <a:xfrm rot="9271447" flipH="1">
            <a:off x="3112994" y="3464415"/>
            <a:ext cx="1355168" cy="1256408"/>
          </a:xfrm>
          <a:prstGeom prst="bentArrow">
            <a:avLst>
              <a:gd name="adj1" fmla="val 27163"/>
              <a:gd name="adj2" fmla="val 22621"/>
              <a:gd name="adj3" fmla="val 25000"/>
              <a:gd name="adj4" fmla="val 67458"/>
            </a:avLst>
          </a:prstGeom>
          <a:solidFill>
            <a:srgbClr val="66423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2" name="Google Shape;152;p27"/>
          <p:cNvSpPr txBox="1"/>
          <p:nvPr/>
        </p:nvSpPr>
        <p:spPr>
          <a:xfrm>
            <a:off x="189300" y="284625"/>
            <a:ext cx="8799600" cy="2955300"/>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500">
                <a:solidFill>
                  <a:schemeClr val="dk1"/>
                </a:solidFill>
                <a:latin typeface="Montserrat SemiBold"/>
                <a:ea typeface="Montserrat SemiBold"/>
                <a:cs typeface="Montserrat SemiBold"/>
                <a:sym typeface="Montserrat SemiBold"/>
              </a:rPr>
              <a:t>St. James (2) asks “What good is it, my brothers and sisters, if someone claims to have faith but has no deeds? </a:t>
            </a:r>
            <a:endParaRPr sz="4500">
              <a:solidFill>
                <a:schemeClr val="dk1"/>
              </a:solidFill>
              <a:latin typeface="Montserrat SemiBold"/>
              <a:ea typeface="Montserrat SemiBold"/>
              <a:cs typeface="Montserrat SemiBold"/>
              <a:sym typeface="Montserrat SemiBold"/>
            </a:endParaRPr>
          </a:p>
        </p:txBody>
      </p:sp>
      <p:sp>
        <p:nvSpPr>
          <p:cNvPr id="153" name="Google Shape;153;p27"/>
          <p:cNvSpPr txBox="1"/>
          <p:nvPr/>
        </p:nvSpPr>
        <p:spPr>
          <a:xfrm>
            <a:off x="583350" y="3992875"/>
            <a:ext cx="7977300" cy="846600"/>
          </a:xfrm>
          <a:prstGeom prst="rect">
            <a:avLst/>
          </a:prstGeom>
          <a:solidFill>
            <a:srgbClr val="ECD665"/>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300">
                <a:solidFill>
                  <a:schemeClr val="dk1"/>
                </a:solidFill>
                <a:latin typeface="Montserrat SemiBold"/>
                <a:ea typeface="Montserrat SemiBold"/>
                <a:cs typeface="Montserrat SemiBold"/>
                <a:sym typeface="Montserrat SemiBold"/>
              </a:rPr>
              <a:t>Can such faith save them?”</a:t>
            </a:r>
            <a:endParaRPr sz="4300">
              <a:solidFill>
                <a:schemeClr val="dk2"/>
              </a:solidFill>
              <a:latin typeface="Montserrat SemiBold"/>
              <a:ea typeface="Montserrat SemiBold"/>
              <a:cs typeface="Montserrat SemiBold"/>
              <a:sym typeface="Montserrat SemiBold"/>
            </a:endParaRPr>
          </a:p>
        </p:txBody>
      </p:sp>
      <p:sp>
        <p:nvSpPr>
          <p:cNvPr id="154" name="Google Shape;154;p27"/>
          <p:cNvSpPr/>
          <p:nvPr/>
        </p:nvSpPr>
        <p:spPr>
          <a:xfrm rot="5400000">
            <a:off x="4187550" y="3319576"/>
            <a:ext cx="768900" cy="609600"/>
          </a:xfrm>
          <a:prstGeom prst="rightArrow">
            <a:avLst>
              <a:gd name="adj1" fmla="val 50000"/>
              <a:gd name="adj2" fmla="val 50000"/>
            </a:avLst>
          </a:prstGeom>
          <a:solidFill>
            <a:srgbClr val="66423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0" name="Google Shape;160;p28"/>
          <p:cNvSpPr txBox="1"/>
          <p:nvPr/>
        </p:nvSpPr>
        <p:spPr>
          <a:xfrm>
            <a:off x="311700" y="414252"/>
            <a:ext cx="8520600" cy="4314997"/>
          </a:xfrm>
          <a:prstGeom prst="rect">
            <a:avLst/>
          </a:prstGeom>
          <a:solidFill>
            <a:srgbClr val="B9DF70"/>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1200" i="1">
                <a:solidFill>
                  <a:schemeClr val="dk1"/>
                </a:solidFill>
                <a:latin typeface="Montserrat SemiBold"/>
                <a:ea typeface="Montserrat SemiBold"/>
                <a:cs typeface="Montserrat SemiBold"/>
                <a:sym typeface="Montserrat SemiBold"/>
              </a:rPr>
              <a:t> </a:t>
            </a:r>
            <a:r>
              <a:rPr lang="en" sz="3600">
                <a:solidFill>
                  <a:schemeClr val="dk1"/>
                </a:solidFill>
                <a:latin typeface="Montserrat SemiBold"/>
                <a:ea typeface="Montserrat SemiBold"/>
                <a:cs typeface="Montserrat SemiBold"/>
                <a:sym typeface="Montserrat SemiBold"/>
              </a:rPr>
              <a:t>And “</a:t>
            </a:r>
            <a:r>
              <a:rPr lang="en" sz="3600" i="1">
                <a:solidFill>
                  <a:schemeClr val="dk1"/>
                </a:solidFill>
                <a:latin typeface="Montserrat SemiBold"/>
                <a:ea typeface="Montserrat SemiBold"/>
                <a:cs typeface="Montserrat SemiBold"/>
                <a:sym typeface="Montserrat SemiBold"/>
              </a:rPr>
              <a:t>Suppose a brother or a sister is without clothes and daily food. If one of you says to them, ‘</a:t>
            </a:r>
            <a:r>
              <a:rPr lang="en" sz="3600" i="1">
                <a:solidFill>
                  <a:schemeClr val="dk1"/>
                </a:solidFill>
                <a:uFill>
                  <a:noFill/>
                </a:uFill>
                <a:latin typeface="Montserrat SemiBold"/>
                <a:ea typeface="Montserrat SemiBold"/>
                <a:cs typeface="Montserrat SemiBold"/>
                <a:sym typeface="Montserrat SemiBold"/>
                <a:hlinkClick r:id="rId3">
                  <a:extLst>
                    <a:ext uri="{A12FA001-AC4F-418D-AE19-62706E023703}">
                      <ahyp:hlinkClr xmlns:ahyp="http://schemas.microsoft.com/office/drawing/2018/hyperlinkcolor" val="tx"/>
                    </a:ext>
                  </a:extLst>
                </a:hlinkClick>
              </a:rPr>
              <a:t>Go in peace</a:t>
            </a:r>
            <a:r>
              <a:rPr lang="en" sz="3600" i="1">
                <a:solidFill>
                  <a:schemeClr val="dk1"/>
                </a:solidFill>
                <a:latin typeface="Montserrat SemiBold"/>
                <a:ea typeface="Montserrat SemiBold"/>
                <a:cs typeface="Montserrat SemiBold"/>
                <a:sym typeface="Montserrat SemiBold"/>
              </a:rPr>
              <a:t>; keep warm and well fed,’ but does nothing about their physical needs, what good is it?”</a:t>
            </a:r>
            <a:endParaRPr sz="3600" i="1">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6" name="Google Shape;166;p29"/>
          <p:cNvSpPr txBox="1"/>
          <p:nvPr/>
        </p:nvSpPr>
        <p:spPr>
          <a:xfrm>
            <a:off x="463200" y="445025"/>
            <a:ext cx="8217600" cy="1624800"/>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 sz="1700" i="1">
                <a:solidFill>
                  <a:srgbClr val="425563"/>
                </a:solidFill>
              </a:rPr>
              <a:t> </a:t>
            </a:r>
            <a:r>
              <a:rPr lang="en" sz="3000">
                <a:solidFill>
                  <a:schemeClr val="dk1"/>
                </a:solidFill>
                <a:latin typeface="Montserrat"/>
                <a:ea typeface="Montserrat"/>
                <a:cs typeface="Montserrat"/>
                <a:sym typeface="Montserrat"/>
              </a:rPr>
              <a:t>James concludes,</a:t>
            </a:r>
            <a:r>
              <a:rPr lang="en" sz="3000" i="1">
                <a:solidFill>
                  <a:schemeClr val="dk1"/>
                </a:solidFill>
                <a:latin typeface="Montserrat"/>
                <a:ea typeface="Montserrat"/>
                <a:cs typeface="Montserrat"/>
                <a:sym typeface="Montserrat"/>
              </a:rPr>
              <a:t> “In the same way, faith by itself, if it is not accompanied by action, is dead</a:t>
            </a:r>
            <a:r>
              <a:rPr lang="en" sz="3000">
                <a:solidFill>
                  <a:schemeClr val="dk1"/>
                </a:solidFill>
                <a:latin typeface="Montserrat"/>
                <a:ea typeface="Montserrat"/>
                <a:cs typeface="Montserrat"/>
                <a:sym typeface="Montserrat"/>
              </a:rPr>
              <a:t>..”</a:t>
            </a:r>
            <a:endParaRPr sz="3000">
              <a:solidFill>
                <a:schemeClr val="dk1"/>
              </a:solidFill>
              <a:latin typeface="Montserrat"/>
              <a:ea typeface="Montserrat"/>
              <a:cs typeface="Montserrat"/>
              <a:sym typeface="Montserrat"/>
            </a:endParaRPr>
          </a:p>
        </p:txBody>
      </p:sp>
      <p:sp>
        <p:nvSpPr>
          <p:cNvPr id="167" name="Google Shape;167;p29"/>
          <p:cNvSpPr txBox="1"/>
          <p:nvPr/>
        </p:nvSpPr>
        <p:spPr>
          <a:xfrm>
            <a:off x="652950" y="2753525"/>
            <a:ext cx="7838100" cy="1508400"/>
          </a:xfrm>
          <a:prstGeom prst="rect">
            <a:avLst/>
          </a:prstGeom>
          <a:solidFill>
            <a:srgbClr val="ECD665"/>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300">
                <a:solidFill>
                  <a:schemeClr val="dk1"/>
                </a:solidFill>
                <a:latin typeface="Montserrat SemiBold"/>
                <a:ea typeface="Montserrat SemiBold"/>
                <a:cs typeface="Montserrat SemiBold"/>
                <a:sym typeface="Montserrat SemiBold"/>
              </a:rPr>
              <a:t>What practical lessons do we learn from St. James?</a:t>
            </a:r>
            <a:endParaRPr sz="4300">
              <a:latin typeface="Montserrat SemiBold"/>
              <a:ea typeface="Montserrat SemiBold"/>
              <a:cs typeface="Montserrat SemiBold"/>
              <a:sym typeface="Montserrat SemiBold"/>
            </a:endParaRPr>
          </a:p>
        </p:txBody>
      </p:sp>
      <p:sp>
        <p:nvSpPr>
          <p:cNvPr id="168" name="Google Shape;168;p29"/>
          <p:cNvSpPr/>
          <p:nvPr/>
        </p:nvSpPr>
        <p:spPr>
          <a:xfrm rot="5400000">
            <a:off x="4085400" y="1988650"/>
            <a:ext cx="973200" cy="725700"/>
          </a:xfrm>
          <a:prstGeom prst="rightArrow">
            <a:avLst>
              <a:gd name="adj1" fmla="val 50000"/>
              <a:gd name="adj2" fmla="val 50000"/>
            </a:avLst>
          </a:prstGeom>
          <a:solidFill>
            <a:srgbClr val="66423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56800" y="595350"/>
            <a:ext cx="8030400" cy="3952800"/>
          </a:xfrm>
          <a:prstGeom prst="rect">
            <a:avLst/>
          </a:prstGeom>
          <a:solidFill>
            <a:srgbClr val="4D704F"/>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605"/>
              <a:buFont typeface="Arial"/>
              <a:buNone/>
            </a:pPr>
            <a:r>
              <a:rPr lang="en" sz="9130">
                <a:solidFill>
                  <a:schemeClr val="lt1"/>
                </a:solidFill>
                <a:latin typeface="Montserrat"/>
                <a:ea typeface="Montserrat"/>
                <a:cs typeface="Montserrat"/>
                <a:sym typeface="Montserrat"/>
              </a:rPr>
              <a:t>The Pastor and the Paper Picker</a:t>
            </a:r>
            <a:endParaRPr sz="594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D704F"/>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1338263" y="147638"/>
            <a:ext cx="6467475" cy="484822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97249"/>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4614775" y="454000"/>
            <a:ext cx="4352700" cy="4309500"/>
          </a:xfrm>
          <a:prstGeom prst="rect">
            <a:avLst/>
          </a:prstGeom>
          <a:solidFill>
            <a:srgbClr val="ECD665"/>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1200"/>
              </a:spcBef>
              <a:spcAft>
                <a:spcPts val="0"/>
              </a:spcAft>
              <a:buClr>
                <a:schemeClr val="dk1"/>
              </a:buClr>
              <a:buSzPts val="1100"/>
              <a:buFont typeface="Arial"/>
              <a:buNone/>
            </a:pPr>
            <a:r>
              <a:rPr lang="en" sz="2600">
                <a:solidFill>
                  <a:schemeClr val="dk1"/>
                </a:solidFill>
                <a:latin typeface="Lato"/>
                <a:ea typeface="Lato"/>
                <a:cs typeface="Lato"/>
                <a:sym typeface="Lato"/>
              </a:rPr>
              <a:t>Pastor Watson served a small Lutheran congregation in a thatch-roof village in India. After a chicken and rice lunch cooked over an open fire and served on freshly-cut banana leaves, we met the young man in this World Mission Souvenir photo.</a:t>
            </a:r>
            <a:endParaRPr sz="2600">
              <a:solidFill>
                <a:schemeClr val="dk1"/>
              </a:solidFill>
              <a:latin typeface="Lato"/>
              <a:ea typeface="Lato"/>
              <a:cs typeface="Lato"/>
              <a:sym typeface="Lato"/>
            </a:endParaRPr>
          </a:p>
        </p:txBody>
      </p:sp>
      <p:pic>
        <p:nvPicPr>
          <p:cNvPr id="77" name="Google Shape;77;p16"/>
          <p:cNvPicPr preferRelativeResize="0"/>
          <p:nvPr/>
        </p:nvPicPr>
        <p:blipFill>
          <a:blip r:embed="rId3">
            <a:alphaModFix/>
          </a:blip>
          <a:stretch>
            <a:fillRect/>
          </a:stretch>
        </p:blipFill>
        <p:spPr>
          <a:xfrm>
            <a:off x="162000" y="1021900"/>
            <a:ext cx="4233675" cy="3173700"/>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97249"/>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3" name="Google Shape;83;p17"/>
          <p:cNvSpPr txBox="1">
            <a:spLocks noGrp="1"/>
          </p:cNvSpPr>
          <p:nvPr>
            <p:ph type="body" idx="1"/>
          </p:nvPr>
        </p:nvSpPr>
        <p:spPr>
          <a:xfrm>
            <a:off x="544973" y="352950"/>
            <a:ext cx="8054054" cy="4437600"/>
          </a:xfrm>
          <a:prstGeom prst="rect">
            <a:avLst/>
          </a:prstGeom>
          <a:solidFill>
            <a:srgbClr val="ECD665"/>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1200"/>
              </a:spcBef>
              <a:spcAft>
                <a:spcPts val="0"/>
              </a:spcAft>
              <a:buClr>
                <a:schemeClr val="dk1"/>
              </a:buClr>
              <a:buSzPts val="1100"/>
              <a:buFont typeface="Arial"/>
              <a:buNone/>
            </a:pPr>
            <a:r>
              <a:rPr lang="en" sz="3000">
                <a:solidFill>
                  <a:schemeClr val="dk1"/>
                </a:solidFill>
                <a:latin typeface="Lato"/>
                <a:ea typeface="Lato"/>
                <a:cs typeface="Lato"/>
                <a:sym typeface="Lato"/>
              </a:rPr>
              <a:t>He was cared for in the orphan home managed by the Pastor and his daughter. Perhaps the boy’s parents were deceased, or they may have been too ill or too impoverished to care for him. In any event, the boy found himself on his own and supported himself by picking and selling scraps of paper and other recyclables.  Taken into Watson’s home, cared for there, he learned about Jesus.</a:t>
            </a:r>
            <a:endParaRPr sz="30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97249"/>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9" name="Google Shape;89;p18"/>
          <p:cNvSpPr txBox="1">
            <a:spLocks noGrp="1"/>
          </p:cNvSpPr>
          <p:nvPr>
            <p:ph type="body" idx="1"/>
          </p:nvPr>
        </p:nvSpPr>
        <p:spPr>
          <a:xfrm>
            <a:off x="591000" y="818100"/>
            <a:ext cx="7962000" cy="3507300"/>
          </a:xfrm>
          <a:prstGeom prst="rect">
            <a:avLst/>
          </a:prstGeom>
          <a:solidFill>
            <a:srgbClr val="ECD665"/>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1200"/>
              </a:spcBef>
              <a:spcAft>
                <a:spcPts val="0"/>
              </a:spcAft>
              <a:buClr>
                <a:schemeClr val="dk1"/>
              </a:buClr>
              <a:buSzPts val="1100"/>
              <a:buFont typeface="Arial"/>
              <a:buNone/>
            </a:pPr>
            <a:r>
              <a:rPr lang="en" sz="3000">
                <a:solidFill>
                  <a:schemeClr val="dk1"/>
                </a:solidFill>
                <a:latin typeface="Lato"/>
                <a:ea typeface="Lato"/>
                <a:cs typeface="Lato"/>
                <a:sym typeface="Lato"/>
              </a:rPr>
              <a:t>We have Biblical examples of Christians caring for others. In the Early Church, they “</a:t>
            </a:r>
            <a:r>
              <a:rPr lang="en" sz="3000" i="1">
                <a:solidFill>
                  <a:schemeClr val="dk1"/>
                </a:solidFill>
                <a:latin typeface="Lato"/>
                <a:ea typeface="Lato"/>
                <a:cs typeface="Lato"/>
                <a:sym typeface="Lato"/>
              </a:rPr>
              <a:t>gave to anyone as he had need </a:t>
            </a:r>
            <a:r>
              <a:rPr lang="en" sz="3000">
                <a:solidFill>
                  <a:schemeClr val="dk1"/>
                </a:solidFill>
                <a:latin typeface="Lato"/>
                <a:ea typeface="Lato"/>
                <a:cs typeface="Lato"/>
                <a:sym typeface="Lato"/>
              </a:rPr>
              <a:t>(Acts 2).” Sharing is part of our Sanctification, the loving acts and attitudes which are the natural result of our Justification, the fact that God has declared us “not guilty” in Christ.</a:t>
            </a:r>
            <a:endParaRPr sz="300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97249"/>
        </a:solidFill>
        <a:effectLst/>
      </p:bgPr>
    </p:bg>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5" name="Google Shape;95;p19"/>
          <p:cNvSpPr txBox="1">
            <a:spLocks noGrp="1"/>
          </p:cNvSpPr>
          <p:nvPr>
            <p:ph type="body" idx="1"/>
          </p:nvPr>
        </p:nvSpPr>
        <p:spPr>
          <a:xfrm>
            <a:off x="476400" y="577500"/>
            <a:ext cx="8191200" cy="3988500"/>
          </a:xfrm>
          <a:prstGeom prst="rect">
            <a:avLst/>
          </a:prstGeom>
          <a:solidFill>
            <a:srgbClr val="ECD665"/>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1200"/>
              </a:spcAft>
              <a:buClr>
                <a:schemeClr val="dk1"/>
              </a:buClr>
              <a:buSzPts val="1100"/>
              <a:buFont typeface="Arial"/>
              <a:buNone/>
            </a:pPr>
            <a:r>
              <a:rPr lang="en" sz="3000">
                <a:solidFill>
                  <a:schemeClr val="dk1"/>
                </a:solidFill>
                <a:latin typeface="Lato"/>
                <a:ea typeface="Lato"/>
                <a:cs typeface="Lato"/>
                <a:sym typeface="Lato"/>
              </a:rPr>
              <a:t>Thank God our children and grandchildren are spared the difficulties that children in poverty and danger face everyday around the world. We thank him also that there are people who care for those in need. Our role? It starts with awareness of and empathy for the troubles others face, and prayer for God’s blessing.</a:t>
            </a:r>
            <a:endParaRPr sz="30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97249"/>
        </a:solid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1" name="Google Shape;101;p20"/>
          <p:cNvSpPr txBox="1">
            <a:spLocks noGrp="1"/>
          </p:cNvSpPr>
          <p:nvPr>
            <p:ph type="body" idx="1"/>
          </p:nvPr>
        </p:nvSpPr>
        <p:spPr>
          <a:xfrm>
            <a:off x="711750" y="1090650"/>
            <a:ext cx="7720500" cy="2962200"/>
          </a:xfrm>
          <a:prstGeom prst="rect">
            <a:avLst/>
          </a:prstGeom>
          <a:solidFill>
            <a:srgbClr val="ECD665"/>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3000">
                <a:solidFill>
                  <a:schemeClr val="dk1"/>
                </a:solidFill>
                <a:latin typeface="Lato"/>
                <a:ea typeface="Lato"/>
                <a:cs typeface="Lato"/>
                <a:sym typeface="Lato"/>
              </a:rPr>
              <a:t>It proceeds from there to helping with our own resources as we are able. Christian charity reflects gratitude for God’s mercy and grace in our own lives. “</a:t>
            </a:r>
            <a:r>
              <a:rPr lang="en" sz="3000" i="1">
                <a:solidFill>
                  <a:schemeClr val="dk1"/>
                </a:solidFill>
                <a:latin typeface="Lato"/>
                <a:ea typeface="Lato"/>
                <a:cs typeface="Lato"/>
                <a:sym typeface="Lato"/>
              </a:rPr>
              <a:t>We love because he first loved us </a:t>
            </a:r>
            <a:r>
              <a:rPr lang="en" sz="3000">
                <a:solidFill>
                  <a:schemeClr val="dk1"/>
                </a:solidFill>
                <a:latin typeface="Lato"/>
                <a:ea typeface="Lato"/>
                <a:cs typeface="Lato"/>
                <a:sym typeface="Lato"/>
              </a:rPr>
              <a:t>(I John 4:19).”</a:t>
            </a:r>
            <a:endParaRPr sz="3000">
              <a:solidFill>
                <a:schemeClr val="dk1"/>
              </a:solidFill>
              <a:latin typeface="Lato"/>
              <a:ea typeface="Lato"/>
              <a:cs typeface="Lato"/>
              <a:sym typeface="Lato"/>
            </a:endParaRPr>
          </a:p>
          <a:p>
            <a:pPr marL="0" lvl="0" indent="0" algn="just" rtl="0">
              <a:spcBef>
                <a:spcPts val="1200"/>
              </a:spcBef>
              <a:spcAft>
                <a:spcPts val="1200"/>
              </a:spcAft>
              <a:buClr>
                <a:schemeClr val="dk1"/>
              </a:buClr>
              <a:buSzPts val="1100"/>
              <a:buFont typeface="Arial"/>
              <a:buNone/>
            </a:pPr>
            <a:endParaRPr sz="30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7" name="Google Shape;107;p21"/>
          <p:cNvSpPr txBox="1"/>
          <p:nvPr/>
        </p:nvSpPr>
        <p:spPr>
          <a:xfrm>
            <a:off x="1059300" y="940200"/>
            <a:ext cx="7025400" cy="3263100"/>
          </a:xfrm>
          <a:prstGeom prst="rect">
            <a:avLst/>
          </a:prstGeom>
          <a:solidFill>
            <a:srgbClr val="ECD665"/>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5000">
                <a:solidFill>
                  <a:schemeClr val="dk1"/>
                </a:solidFill>
                <a:latin typeface="Montserrat SemiBold"/>
                <a:ea typeface="Montserrat SemiBold"/>
                <a:cs typeface="Montserrat SemiBold"/>
                <a:sym typeface="Montserrat SemiBold"/>
              </a:rPr>
              <a:t>What is my fondest memory of an act of kindness shown to me?</a:t>
            </a:r>
            <a:endParaRPr sz="5000">
              <a:solidFill>
                <a:schemeClr val="dk2"/>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On-screen Show (16:9)</PresentationFormat>
  <Paragraphs>23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Montserrat SemiBold</vt:lpstr>
      <vt:lpstr>Waiting for the Sunrise</vt:lpstr>
      <vt:lpstr>Arial</vt:lpstr>
      <vt:lpstr>Lato</vt:lpstr>
      <vt:lpstr>Montserrat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Hope Lutheran</dc:creator>
  <cp:lastModifiedBy>Ruggles, Cheyanna</cp:lastModifiedBy>
  <cp:revision>1</cp:revision>
  <dcterms:modified xsi:type="dcterms:W3CDTF">2025-05-10T02:15:42Z</dcterms:modified>
</cp:coreProperties>
</file>