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Medium" panose="00000600000000000000" pitchFamily="2" charset="0"/>
      <p:regular r:id="rId28"/>
      <p:bold r:id="rId29"/>
      <p:italic r:id="rId30"/>
      <p:boldItalic r:id="rId31"/>
    </p:embeddedFont>
    <p:embeddedFont>
      <p:font typeface="Montserrat SemiBold" panose="00000700000000000000" pitchFamily="2" charset="0"/>
      <p:regular r:id="rId32"/>
      <p:bold r:id="rId33"/>
      <p:italic r:id="rId34"/>
      <p:boldItalic r:id="rId35"/>
    </p:embeddedFont>
    <p:embeddedFont>
      <p:font typeface="Waiting for the Sunrise"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2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1b1e191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1b1e191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3346c4ef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43346c4ef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43346c4ef4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43346c4ef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43346c4ef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43346c4ef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d5b2f2fcf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d5b2f2fcf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7851f810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7851f810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42c251dfc7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42c251dfc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43346c4ef4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43346c4ef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43346c4ef4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43346c4ef4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d5b2f2fcf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d5b2f2fcf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5b2f2fcf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5b2f2fc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980e3ebc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980e3eb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43346c4ef4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43346c4e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42c251dfc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42c251df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41b3b3567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41b3b3567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5b2f2fcf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d5b2f2fcf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43346c4ef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43346c4ef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rotWithShape="1">
          <a:blip r:embed="rId3">
            <a:alphaModFix/>
          </a:blip>
          <a:srcRect t="-1400" b="1400"/>
          <a:stretch/>
        </p:blipFill>
        <p:spPr>
          <a:xfrm>
            <a:off x="-101000" y="-156125"/>
            <a:ext cx="9346002" cy="5591926"/>
          </a:xfrm>
          <a:prstGeom prst="rect">
            <a:avLst/>
          </a:prstGeom>
          <a:noFill/>
          <a:ln>
            <a:noFill/>
          </a:ln>
        </p:spPr>
      </p:pic>
      <p:sp>
        <p:nvSpPr>
          <p:cNvPr id="57" name="Google Shape;57;p13"/>
          <p:cNvSpPr/>
          <p:nvPr/>
        </p:nvSpPr>
        <p:spPr>
          <a:xfrm rot="-856172">
            <a:off x="325587" y="450496"/>
            <a:ext cx="2644800" cy="696471"/>
          </a:xfrm>
          <a:prstGeom prst="wedgeRoundRectCallout">
            <a:avLst>
              <a:gd name="adj1" fmla="val -10463"/>
              <a:gd name="adj2" fmla="val 96768"/>
              <a:gd name="adj3" fmla="val 0"/>
            </a:avLst>
          </a:prstGeom>
          <a:solidFill>
            <a:srgbClr val="9FC5E8"/>
          </a:solidFill>
          <a:ln w="38100" cap="flat" cmpd="sng">
            <a:solidFill>
              <a:schemeClr val="lt1"/>
            </a:solidFill>
            <a:prstDash val="solid"/>
            <a:round/>
            <a:headEnd type="none" w="sm" len="sm"/>
            <a:tailEnd type="none" w="sm" len="sm"/>
          </a:ln>
          <a:effectLst>
            <a:outerShdw blurRad="314325" dist="161925" dir="8340000" algn="bl" rotWithShape="0">
              <a:srgbClr val="000000">
                <a:alpha val="68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600">
                <a:solidFill>
                  <a:schemeClr val="lt1"/>
                </a:solidFill>
                <a:latin typeface="Waiting for the Sunrise"/>
                <a:ea typeface="Waiting for the Sunrise"/>
                <a:cs typeface="Waiting for the Sunrise"/>
                <a:sym typeface="Waiting for the Sunrise"/>
              </a:rPr>
              <a:t>Let’s Talk About…</a:t>
            </a:r>
            <a:endParaRPr sz="1600">
              <a:latin typeface="Waiting for the Sunrise"/>
              <a:ea typeface="Waiting for the Sunrise"/>
              <a:cs typeface="Waiting for the Sunrise"/>
              <a:sym typeface="Waiting for the Sunrise"/>
            </a:endParaRPr>
          </a:p>
        </p:txBody>
      </p:sp>
      <p:sp>
        <p:nvSpPr>
          <p:cNvPr id="58" name="Google Shape;58;p13"/>
          <p:cNvSpPr/>
          <p:nvPr/>
        </p:nvSpPr>
        <p:spPr>
          <a:xfrm>
            <a:off x="5009300" y="3999325"/>
            <a:ext cx="2734800" cy="502500"/>
          </a:xfrm>
          <a:prstGeom prst="roundRect">
            <a:avLst>
              <a:gd name="adj" fmla="val 16667"/>
            </a:avLst>
          </a:prstGeom>
          <a:solidFill>
            <a:srgbClr val="9FC5E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300">
                <a:solidFill>
                  <a:schemeClr val="lt1"/>
                </a:solidFill>
                <a:latin typeface="Waiting for the Sunrise"/>
                <a:ea typeface="Waiting for the Sunrise"/>
                <a:cs typeface="Waiting for the Sunrise"/>
                <a:sym typeface="Waiting for the Sunrise"/>
              </a:rPr>
              <a:t>An Online Bible Study</a:t>
            </a:r>
            <a:endParaRPr sz="2300">
              <a:solidFill>
                <a:schemeClr val="lt1"/>
              </a:solidFill>
              <a:latin typeface="Waiting for the Sunrise"/>
              <a:ea typeface="Waiting for the Sunrise"/>
              <a:cs typeface="Waiting for the Sunrise"/>
              <a:sym typeface="Waiting for the Sunris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6" name="Google Shape;116;p22"/>
          <p:cNvSpPr txBox="1">
            <a:spLocks noGrp="1"/>
          </p:cNvSpPr>
          <p:nvPr>
            <p:ph type="body" idx="1"/>
          </p:nvPr>
        </p:nvSpPr>
        <p:spPr>
          <a:xfrm>
            <a:off x="205050" y="254500"/>
            <a:ext cx="8733900" cy="2669100"/>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None/>
            </a:pPr>
            <a:r>
              <a:rPr lang="en" sz="2900">
                <a:solidFill>
                  <a:schemeClr val="dk1"/>
                </a:solidFill>
                <a:latin typeface="Montserrat"/>
                <a:ea typeface="Montserrat"/>
                <a:cs typeface="Montserrat"/>
                <a:sym typeface="Montserrat"/>
              </a:rPr>
              <a:t>The Buddhist moktak is intended as an aid to prayer. The prayers we have learned aid us in our devotional life because they touch on important subjects, for example, memorized prayers before meals, at the end of day.</a:t>
            </a:r>
            <a:endParaRPr sz="2900">
              <a:solidFill>
                <a:schemeClr val="dk1"/>
              </a:solidFill>
              <a:latin typeface="Montserrat"/>
              <a:ea typeface="Montserrat"/>
              <a:cs typeface="Montserrat"/>
              <a:sym typeface="Montserrat"/>
            </a:endParaRPr>
          </a:p>
        </p:txBody>
      </p:sp>
      <p:sp>
        <p:nvSpPr>
          <p:cNvPr id="117" name="Google Shape;117;p22"/>
          <p:cNvSpPr txBox="1">
            <a:spLocks noGrp="1"/>
          </p:cNvSpPr>
          <p:nvPr>
            <p:ph type="body" idx="2"/>
          </p:nvPr>
        </p:nvSpPr>
        <p:spPr>
          <a:xfrm>
            <a:off x="921900" y="3126725"/>
            <a:ext cx="7300200" cy="1796400"/>
          </a:xfrm>
          <a:prstGeom prst="rect">
            <a:avLst/>
          </a:prstGeom>
          <a:solidFill>
            <a:srgbClr val="CFE2F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000">
                <a:solidFill>
                  <a:schemeClr val="dk1"/>
                </a:solidFill>
                <a:latin typeface="Montserrat SemiBold"/>
                <a:ea typeface="Montserrat SemiBold"/>
                <a:cs typeface="Montserrat SemiBold"/>
                <a:sym typeface="Montserrat SemiBold"/>
              </a:rPr>
              <a:t>But what dangers exist in these memorized prayers?</a:t>
            </a:r>
            <a:endParaRPr sz="4000">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3"/>
          <p:cNvSpPr txBox="1">
            <a:spLocks noGrp="1"/>
          </p:cNvSpPr>
          <p:nvPr>
            <p:ph type="body" idx="1"/>
          </p:nvPr>
        </p:nvSpPr>
        <p:spPr>
          <a:xfrm>
            <a:off x="437850" y="438450"/>
            <a:ext cx="8268300" cy="4266600"/>
          </a:xfrm>
          <a:prstGeom prst="rect">
            <a:avLst/>
          </a:prstGeom>
          <a:solidFill>
            <a:srgbClr val="81A4C8"/>
          </a:solid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0"/>
              </a:spcBef>
              <a:spcAft>
                <a:spcPts val="1200"/>
              </a:spcAft>
              <a:buNone/>
            </a:pPr>
            <a:r>
              <a:rPr lang="en" sz="2900">
                <a:solidFill>
                  <a:schemeClr val="dk1"/>
                </a:solidFill>
                <a:latin typeface="Montserrat"/>
                <a:ea typeface="Montserrat"/>
                <a:cs typeface="Montserrat"/>
                <a:sym typeface="Montserrat"/>
              </a:rPr>
              <a:t>God invited Israel to “</a:t>
            </a:r>
            <a:r>
              <a:rPr lang="en" sz="2900" i="1">
                <a:solidFill>
                  <a:schemeClr val="dk1"/>
                </a:solidFill>
                <a:latin typeface="Montserrat"/>
                <a:ea typeface="Montserrat"/>
                <a:cs typeface="Montserrat"/>
                <a:sym typeface="Montserrat"/>
              </a:rPr>
              <a:t>call upon”</a:t>
            </a:r>
            <a:r>
              <a:rPr lang="en" sz="2900">
                <a:solidFill>
                  <a:schemeClr val="dk1"/>
                </a:solidFill>
                <a:latin typeface="Montserrat"/>
                <a:ea typeface="Montserrat"/>
                <a:cs typeface="Montserrat"/>
                <a:sym typeface="Montserrat"/>
              </a:rPr>
              <a:t> him in prayer when they suffered the consequences for their disobedience. He encouraged them to “</a:t>
            </a:r>
            <a:r>
              <a:rPr lang="en" sz="2900" i="1">
                <a:solidFill>
                  <a:schemeClr val="dk1"/>
                </a:solidFill>
                <a:latin typeface="Montserrat"/>
                <a:ea typeface="Montserrat"/>
                <a:cs typeface="Montserrat"/>
                <a:sym typeface="Montserrat"/>
              </a:rPr>
              <a:t>give thanks</a:t>
            </a:r>
            <a:r>
              <a:rPr lang="en" sz="2900">
                <a:solidFill>
                  <a:schemeClr val="dk1"/>
                </a:solidFill>
                <a:latin typeface="Montserrat"/>
                <a:ea typeface="Montserrat"/>
                <a:cs typeface="Montserrat"/>
                <a:sym typeface="Montserrat"/>
              </a:rPr>
              <a:t>” for the mercy he showed them. We see God’s mercy clearly in the Gospel, the Good News that Christ has delivered us from sin, death and hell by living and dying in our place. </a:t>
            </a:r>
            <a:endParaRPr sz="29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9" name="Google Shape;129;p24"/>
          <p:cNvSpPr txBox="1">
            <a:spLocks noGrp="1"/>
          </p:cNvSpPr>
          <p:nvPr>
            <p:ph type="body" idx="2"/>
          </p:nvPr>
        </p:nvSpPr>
        <p:spPr>
          <a:xfrm>
            <a:off x="857700" y="505800"/>
            <a:ext cx="7428600" cy="4131900"/>
          </a:xfrm>
          <a:prstGeom prst="rect">
            <a:avLst/>
          </a:prstGeom>
          <a:solidFill>
            <a:srgbClr val="CFE2F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4700">
                <a:solidFill>
                  <a:schemeClr val="dk1"/>
                </a:solidFill>
                <a:latin typeface="Montserrat SemiBold"/>
                <a:ea typeface="Montserrat SemiBold"/>
                <a:cs typeface="Montserrat SemiBold"/>
                <a:sym typeface="Montserrat SemiBold"/>
              </a:rPr>
              <a:t>In which words of the Lord’s Prayer do we “</a:t>
            </a:r>
            <a:r>
              <a:rPr lang="en" sz="4700" i="1">
                <a:solidFill>
                  <a:schemeClr val="dk1"/>
                </a:solidFill>
                <a:latin typeface="Montserrat SemiBold"/>
                <a:ea typeface="Montserrat SemiBold"/>
                <a:cs typeface="Montserrat SemiBold"/>
                <a:sym typeface="Montserrat SemiBold"/>
              </a:rPr>
              <a:t>call upon</a:t>
            </a:r>
            <a:r>
              <a:rPr lang="en" sz="4700">
                <a:solidFill>
                  <a:schemeClr val="dk1"/>
                </a:solidFill>
                <a:latin typeface="Montserrat SemiBold"/>
                <a:ea typeface="Montserrat SemiBold"/>
                <a:cs typeface="Montserrat SemiBold"/>
                <a:sym typeface="Montserrat SemiBold"/>
              </a:rPr>
              <a:t>” God and thank him for his “</a:t>
            </a:r>
            <a:r>
              <a:rPr lang="en" sz="4700" i="1">
                <a:solidFill>
                  <a:schemeClr val="dk1"/>
                </a:solidFill>
                <a:latin typeface="Montserrat SemiBold"/>
                <a:ea typeface="Montserrat SemiBold"/>
                <a:cs typeface="Montserrat SemiBold"/>
                <a:sym typeface="Montserrat SemiBold"/>
              </a:rPr>
              <a:t>mercy?”</a:t>
            </a:r>
            <a:endParaRPr sz="4700" i="1">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5" name="Google Shape;135;p25"/>
          <p:cNvSpPr txBox="1">
            <a:spLocks noGrp="1"/>
          </p:cNvSpPr>
          <p:nvPr>
            <p:ph type="body" idx="1"/>
          </p:nvPr>
        </p:nvSpPr>
        <p:spPr>
          <a:xfrm>
            <a:off x="0" y="0"/>
            <a:ext cx="9144000" cy="5143500"/>
          </a:xfrm>
          <a:prstGeom prst="rect">
            <a:avLst/>
          </a:prstGeom>
          <a:solidFill>
            <a:srgbClr val="81A4C8"/>
          </a:solid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6" name="Google Shape;136;p25"/>
          <p:cNvSpPr txBox="1"/>
          <p:nvPr/>
        </p:nvSpPr>
        <p:spPr>
          <a:xfrm>
            <a:off x="5177725" y="283338"/>
            <a:ext cx="3839400" cy="4576800"/>
          </a:xfrm>
          <a:prstGeom prst="rect">
            <a:avLst/>
          </a:prstGeom>
          <a:solidFill>
            <a:srgbClr val="FDE2B9"/>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Clr>
                <a:schemeClr val="dk1"/>
              </a:buClr>
              <a:buSzPts val="1100"/>
              <a:buFont typeface="Arial"/>
              <a:buNone/>
            </a:pPr>
            <a:r>
              <a:rPr lang="en" sz="2500" dirty="0">
                <a:solidFill>
                  <a:schemeClr val="dk1"/>
                </a:solidFill>
                <a:latin typeface="Lato"/>
                <a:ea typeface="Lato"/>
                <a:cs typeface="Lato"/>
                <a:sym typeface="Lato"/>
              </a:rPr>
              <a:t>Heads bow in prayer among the congregation during the Sunday morning worship service at Seoul Lutheran Church. Some members continue to observe “Morning Prayer” daily at 5:30 am, an old custom among Korean Christians.</a:t>
            </a:r>
            <a:endParaRPr sz="2500" dirty="0">
              <a:solidFill>
                <a:schemeClr val="dk1"/>
              </a:solidFill>
              <a:latin typeface="Lato"/>
              <a:ea typeface="Lato"/>
              <a:cs typeface="Lato"/>
              <a:sym typeface="Lato"/>
            </a:endParaRPr>
          </a:p>
        </p:txBody>
      </p:sp>
      <p:pic>
        <p:nvPicPr>
          <p:cNvPr id="137" name="Google Shape;137;p25"/>
          <p:cNvPicPr preferRelativeResize="0"/>
          <p:nvPr/>
        </p:nvPicPr>
        <p:blipFill>
          <a:blip r:embed="rId3">
            <a:alphaModFix/>
          </a:blip>
          <a:stretch>
            <a:fillRect/>
          </a:stretch>
        </p:blipFill>
        <p:spPr>
          <a:xfrm>
            <a:off x="99275" y="711662"/>
            <a:ext cx="4955150" cy="3720174"/>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3" name="Google Shape;143;p26"/>
          <p:cNvSpPr txBox="1"/>
          <p:nvPr/>
        </p:nvSpPr>
        <p:spPr>
          <a:xfrm>
            <a:off x="257700" y="282300"/>
            <a:ext cx="8628600" cy="1015800"/>
          </a:xfrm>
          <a:prstGeom prst="rect">
            <a:avLst/>
          </a:prstGeom>
          <a:solidFill>
            <a:srgbClr val="FDE2B9"/>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700">
                <a:solidFill>
                  <a:schemeClr val="dk1"/>
                </a:solidFill>
                <a:latin typeface="Montserrat"/>
                <a:ea typeface="Montserrat"/>
                <a:cs typeface="Montserrat"/>
                <a:sym typeface="Montserrat"/>
              </a:rPr>
              <a:t>One of the most precious privileges of Christian life is joining with fellow Christians in prayer. </a:t>
            </a:r>
            <a:endParaRPr sz="2700">
              <a:solidFill>
                <a:schemeClr val="dk2"/>
              </a:solidFill>
              <a:latin typeface="Montserrat"/>
              <a:ea typeface="Montserrat"/>
              <a:cs typeface="Montserrat"/>
              <a:sym typeface="Montserrat"/>
            </a:endParaRPr>
          </a:p>
        </p:txBody>
      </p:sp>
      <p:sp>
        <p:nvSpPr>
          <p:cNvPr id="144" name="Google Shape;144;p26"/>
          <p:cNvSpPr txBox="1"/>
          <p:nvPr/>
        </p:nvSpPr>
        <p:spPr>
          <a:xfrm>
            <a:off x="226350" y="1640350"/>
            <a:ext cx="8691300" cy="3109200"/>
          </a:xfrm>
          <a:prstGeom prst="rect">
            <a:avLst/>
          </a:prstGeom>
          <a:solidFill>
            <a:srgbClr val="CFE2F3"/>
          </a:solid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3800">
                <a:solidFill>
                  <a:schemeClr val="dk1"/>
                </a:solidFill>
                <a:latin typeface="Montserrat SemiBold"/>
                <a:ea typeface="Montserrat SemiBold"/>
                <a:cs typeface="Montserrat SemiBold"/>
                <a:sym typeface="Montserrat SemiBold"/>
              </a:rPr>
              <a:t>What distinctions exist between private and public liturgical prayer and between prayers spoken and prayers of the heart alone?</a:t>
            </a:r>
            <a:endParaRPr sz="3800">
              <a:solidFill>
                <a:schemeClr val="dk2"/>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0" name="Google Shape;150;p27"/>
          <p:cNvSpPr txBox="1">
            <a:spLocks noGrp="1"/>
          </p:cNvSpPr>
          <p:nvPr>
            <p:ph type="body" idx="1"/>
          </p:nvPr>
        </p:nvSpPr>
        <p:spPr>
          <a:xfrm>
            <a:off x="226450" y="233125"/>
            <a:ext cx="6384300" cy="1557000"/>
          </a:xfrm>
          <a:prstGeom prst="rect">
            <a:avLst/>
          </a:prstGeom>
          <a:solidFill>
            <a:srgbClr val="CFE2F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1200"/>
              </a:spcAft>
              <a:buNone/>
            </a:pPr>
            <a:r>
              <a:rPr lang="en" sz="2600">
                <a:solidFill>
                  <a:schemeClr val="dk1"/>
                </a:solidFill>
                <a:latin typeface="Montserrat"/>
                <a:ea typeface="Montserrat"/>
                <a:cs typeface="Montserrat"/>
                <a:sym typeface="Montserrat"/>
              </a:rPr>
              <a:t>In I Thessalonians 5 Paul includes, </a:t>
            </a:r>
            <a:r>
              <a:rPr lang="en" sz="2600" i="1">
                <a:solidFill>
                  <a:schemeClr val="dk1"/>
                </a:solidFill>
                <a:latin typeface="Montserrat"/>
                <a:ea typeface="Montserrat"/>
                <a:cs typeface="Montserrat"/>
                <a:sym typeface="Montserrat"/>
              </a:rPr>
              <a:t>“Pray continuously,”</a:t>
            </a:r>
            <a:r>
              <a:rPr lang="en" sz="2600">
                <a:solidFill>
                  <a:schemeClr val="dk1"/>
                </a:solidFill>
                <a:latin typeface="Montserrat"/>
                <a:ea typeface="Montserrat"/>
                <a:cs typeface="Montserrat"/>
                <a:sym typeface="Montserrat"/>
              </a:rPr>
              <a:t> in his exhortations for Christian behavior.</a:t>
            </a:r>
            <a:endParaRPr sz="2600">
              <a:solidFill>
                <a:schemeClr val="dk1"/>
              </a:solidFill>
              <a:latin typeface="Montserrat"/>
              <a:ea typeface="Montserrat"/>
              <a:cs typeface="Montserrat"/>
              <a:sym typeface="Montserrat"/>
            </a:endParaRPr>
          </a:p>
        </p:txBody>
      </p:sp>
      <p:sp>
        <p:nvSpPr>
          <p:cNvPr id="151" name="Google Shape;151;p27"/>
          <p:cNvSpPr txBox="1">
            <a:spLocks noGrp="1"/>
          </p:cNvSpPr>
          <p:nvPr>
            <p:ph type="body" idx="2"/>
          </p:nvPr>
        </p:nvSpPr>
        <p:spPr>
          <a:xfrm>
            <a:off x="1282800" y="2057400"/>
            <a:ext cx="7549500" cy="2787900"/>
          </a:xfrm>
          <a:prstGeom prst="rect">
            <a:avLst/>
          </a:prstGeom>
          <a:solidFill>
            <a:srgbClr val="81A4C8"/>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000">
                <a:solidFill>
                  <a:schemeClr val="dk1"/>
                </a:solidFill>
                <a:latin typeface="Montserrat SemiBold"/>
                <a:ea typeface="Montserrat SemiBold"/>
                <a:cs typeface="Montserrat SemiBold"/>
                <a:sym typeface="Montserrat SemiBold"/>
              </a:rPr>
              <a:t>What do we learn from Romans 8:26 about the the Holy Spirit’s assistance in our prayer-life? </a:t>
            </a:r>
            <a:endParaRPr sz="4000">
              <a:solidFill>
                <a:schemeClr val="dk1"/>
              </a:solidFill>
              <a:latin typeface="Montserrat SemiBold"/>
              <a:ea typeface="Montserrat SemiBold"/>
              <a:cs typeface="Montserrat SemiBold"/>
              <a:sym typeface="Montserrat SemiBold"/>
            </a:endParaRPr>
          </a:p>
          <a:p>
            <a:pPr marL="0" lvl="0" indent="0" algn="ctr" rtl="0">
              <a:lnSpc>
                <a:spcPct val="105000"/>
              </a:lnSpc>
              <a:spcBef>
                <a:spcPts val="0"/>
              </a:spcBef>
              <a:spcAft>
                <a:spcPts val="1200"/>
              </a:spcAft>
              <a:buNone/>
            </a:pPr>
            <a:endParaRPr sz="4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7" name="Google Shape;157;p28"/>
          <p:cNvSpPr txBox="1">
            <a:spLocks noGrp="1"/>
          </p:cNvSpPr>
          <p:nvPr>
            <p:ph type="body" idx="2"/>
          </p:nvPr>
        </p:nvSpPr>
        <p:spPr>
          <a:xfrm>
            <a:off x="1001700" y="1049250"/>
            <a:ext cx="7140600" cy="3045000"/>
          </a:xfrm>
          <a:prstGeom prst="rect">
            <a:avLst/>
          </a:prstGeom>
          <a:solidFill>
            <a:srgbClr val="FDE2B9"/>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5000">
                <a:solidFill>
                  <a:schemeClr val="dk1"/>
                </a:solidFill>
                <a:latin typeface="Montserrat SemiBold"/>
                <a:ea typeface="Montserrat SemiBold"/>
                <a:cs typeface="Montserrat SemiBold"/>
                <a:sym typeface="Montserrat SemiBold"/>
              </a:rPr>
              <a:t>What’s the best time to pray - morning, at mealtime, evening?</a:t>
            </a:r>
            <a:endParaRPr sz="5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3" name="Google Shape;163;p29"/>
          <p:cNvSpPr txBox="1">
            <a:spLocks noGrp="1"/>
          </p:cNvSpPr>
          <p:nvPr>
            <p:ph type="body" idx="2"/>
          </p:nvPr>
        </p:nvSpPr>
        <p:spPr>
          <a:xfrm>
            <a:off x="691500" y="705750"/>
            <a:ext cx="7761000" cy="3732000"/>
          </a:xfrm>
          <a:prstGeom prst="rect">
            <a:avLst/>
          </a:prstGeom>
          <a:solidFill>
            <a:srgbClr val="81A4C8"/>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200"/>
              </a:spcBef>
              <a:spcAft>
                <a:spcPts val="0"/>
              </a:spcAft>
              <a:buNone/>
            </a:pPr>
            <a:r>
              <a:rPr lang="en" sz="5000">
                <a:solidFill>
                  <a:schemeClr val="dk1"/>
                </a:solidFill>
                <a:latin typeface="Montserrat SemiBold"/>
                <a:ea typeface="Montserrat SemiBold"/>
                <a:cs typeface="Montserrat SemiBold"/>
                <a:sym typeface="Montserrat SemiBold"/>
              </a:rPr>
              <a:t>For what is it easiest to pray - relief from trouble, thanksgiving for blessings?</a:t>
            </a:r>
            <a:endParaRPr sz="5000">
              <a:solidFill>
                <a:schemeClr val="dk1"/>
              </a:solidFill>
              <a:latin typeface="Montserrat SemiBold"/>
              <a:ea typeface="Montserrat SemiBold"/>
              <a:cs typeface="Montserrat SemiBold"/>
              <a:sym typeface="Montserrat SemiBold"/>
            </a:endParaRPr>
          </a:p>
          <a:p>
            <a:pPr marL="0" lvl="0" indent="0" algn="ctr" rtl="0">
              <a:lnSpc>
                <a:spcPct val="100000"/>
              </a:lnSpc>
              <a:spcBef>
                <a:spcPts val="1200"/>
              </a:spcBef>
              <a:spcAft>
                <a:spcPts val="0"/>
              </a:spcAft>
              <a:buNone/>
            </a:pPr>
            <a:endParaRPr sz="4000">
              <a:solidFill>
                <a:schemeClr val="dk1"/>
              </a:solidFill>
              <a:latin typeface="Montserrat SemiBold"/>
              <a:ea typeface="Montserrat SemiBold"/>
              <a:cs typeface="Montserrat SemiBold"/>
              <a:sym typeface="Montserrat SemiBold"/>
            </a:endParaRPr>
          </a:p>
          <a:p>
            <a:pPr marL="0" lvl="0" indent="0" algn="ctr" rtl="0">
              <a:lnSpc>
                <a:spcPct val="105000"/>
              </a:lnSpc>
              <a:spcBef>
                <a:spcPts val="0"/>
              </a:spcBef>
              <a:spcAft>
                <a:spcPts val="1200"/>
              </a:spcAft>
              <a:buNone/>
            </a:pPr>
            <a:endParaRPr sz="4000">
              <a:solidFill>
                <a:schemeClr val="dk1"/>
              </a:solidFill>
              <a:latin typeface="Montserrat SemiBold"/>
              <a:ea typeface="Montserrat SemiBold"/>
              <a:cs typeface="Montserrat SemiBold"/>
              <a:sym typeface="Montserrat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556800" y="595350"/>
            <a:ext cx="8030400" cy="3952800"/>
          </a:xfrm>
          <a:prstGeom prst="rect">
            <a:avLst/>
          </a:prstGeom>
          <a:solidFill>
            <a:srgbClr val="CFE2F3"/>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1371600" lvl="0" indent="457200" algn="l" rtl="0">
              <a:lnSpc>
                <a:spcPct val="80000"/>
              </a:lnSpc>
              <a:spcBef>
                <a:spcPts val="0"/>
              </a:spcBef>
              <a:spcAft>
                <a:spcPts val="0"/>
              </a:spcAft>
              <a:buClr>
                <a:schemeClr val="dk1"/>
              </a:buClr>
              <a:buSzPts val="605"/>
              <a:buFont typeface="Arial"/>
              <a:buNone/>
            </a:pPr>
            <a:r>
              <a:rPr lang="en" sz="9130">
                <a:solidFill>
                  <a:schemeClr val="dk1"/>
                </a:solidFill>
                <a:latin typeface="Montserrat"/>
                <a:ea typeface="Montserrat"/>
                <a:cs typeface="Montserrat"/>
                <a:sym typeface="Montserrat"/>
              </a:rPr>
              <a:t> Prayer</a:t>
            </a:r>
            <a:endParaRPr sz="5940">
              <a:solidFill>
                <a:schemeClr val="dk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A185"/>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noFill/>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9" name="Google Shape;69;p15"/>
          <p:cNvSpPr txBox="1">
            <a:spLocks noGrp="1"/>
          </p:cNvSpPr>
          <p:nvPr>
            <p:ph type="body" idx="1"/>
          </p:nvPr>
        </p:nvSpPr>
        <p:spPr>
          <a:xfrm>
            <a:off x="311700" y="1152475"/>
            <a:ext cx="8520600" cy="34164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70" name="Google Shape;70;p15"/>
          <p:cNvPicPr preferRelativeResize="0"/>
          <p:nvPr/>
        </p:nvPicPr>
        <p:blipFill>
          <a:blip r:embed="rId3">
            <a:alphaModFix/>
          </a:blip>
          <a:stretch>
            <a:fillRect/>
          </a:stretch>
        </p:blipFill>
        <p:spPr>
          <a:xfrm>
            <a:off x="1356675" y="155338"/>
            <a:ext cx="6430650" cy="4832825"/>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A185"/>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6" name="Google Shape;76;p16"/>
          <p:cNvSpPr txBox="1">
            <a:spLocks noGrp="1"/>
          </p:cNvSpPr>
          <p:nvPr>
            <p:ph type="body" idx="1"/>
          </p:nvPr>
        </p:nvSpPr>
        <p:spPr>
          <a:xfrm>
            <a:off x="3897824" y="100739"/>
            <a:ext cx="5076076" cy="4943959"/>
          </a:xfrm>
          <a:prstGeom prst="rect">
            <a:avLst/>
          </a:prstGeom>
          <a:solidFill>
            <a:srgbClr val="CFE2F3"/>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en" sz="2500" dirty="0">
                <a:solidFill>
                  <a:schemeClr val="dk1"/>
                </a:solidFill>
                <a:latin typeface="Lato"/>
                <a:ea typeface="Lato"/>
                <a:cs typeface="Lato"/>
                <a:sym typeface="Lato"/>
              </a:rPr>
              <a:t>Generally, only percussion instruments are heard in Buddhist temples as monks sit cross-legged before a bank of shiny gold Buddha busts and chant their </a:t>
            </a:r>
            <a:r>
              <a:rPr lang="en" sz="2500" i="1" dirty="0">
                <a:solidFill>
                  <a:schemeClr val="dk1"/>
                </a:solidFill>
                <a:latin typeface="Lato"/>
                <a:ea typeface="Lato"/>
                <a:cs typeface="Lato"/>
                <a:sym typeface="Lato"/>
              </a:rPr>
              <a:t>sutras</a:t>
            </a:r>
            <a:r>
              <a:rPr lang="en" sz="2500" dirty="0">
                <a:solidFill>
                  <a:schemeClr val="dk1"/>
                </a:solidFill>
                <a:latin typeface="Lato"/>
                <a:ea typeface="Lato"/>
                <a:cs typeface="Lato"/>
                <a:sym typeface="Lato"/>
              </a:rPr>
              <a:t> (statements of Buddhist principles) during worship. Quite common for accompaniment is the </a:t>
            </a:r>
            <a:r>
              <a:rPr lang="en" sz="2500" i="1" dirty="0">
                <a:solidFill>
                  <a:schemeClr val="dk1"/>
                </a:solidFill>
                <a:latin typeface="Lato"/>
                <a:ea typeface="Lato"/>
                <a:cs typeface="Lato"/>
                <a:sym typeface="Lato"/>
              </a:rPr>
              <a:t>moktak, </a:t>
            </a:r>
            <a:r>
              <a:rPr lang="en" sz="2500" dirty="0">
                <a:solidFill>
                  <a:schemeClr val="dk1"/>
                </a:solidFill>
                <a:latin typeface="Lato"/>
                <a:ea typeface="Lato"/>
                <a:cs typeface="Lato"/>
                <a:sym typeface="Lato"/>
              </a:rPr>
              <a:t>a hand-held gong made of hollowed wood, struck with a wooden mallet.</a:t>
            </a:r>
            <a:endParaRPr sz="2500" dirty="0">
              <a:solidFill>
                <a:schemeClr val="dk1"/>
              </a:solidFill>
              <a:latin typeface="Lato"/>
              <a:ea typeface="Lato"/>
              <a:cs typeface="Lato"/>
              <a:sym typeface="Lato"/>
            </a:endParaRPr>
          </a:p>
        </p:txBody>
      </p:sp>
      <p:pic>
        <p:nvPicPr>
          <p:cNvPr id="77" name="Google Shape;77;p16"/>
          <p:cNvPicPr preferRelativeResize="0"/>
          <p:nvPr/>
        </p:nvPicPr>
        <p:blipFill>
          <a:blip r:embed="rId3">
            <a:alphaModFix/>
          </a:blip>
          <a:stretch>
            <a:fillRect/>
          </a:stretch>
        </p:blipFill>
        <p:spPr>
          <a:xfrm>
            <a:off x="148300" y="1417200"/>
            <a:ext cx="3575125" cy="26868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A185"/>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3" name="Google Shape;83;p17"/>
          <p:cNvSpPr txBox="1">
            <a:spLocks noGrp="1"/>
          </p:cNvSpPr>
          <p:nvPr>
            <p:ph type="body" idx="1"/>
          </p:nvPr>
        </p:nvSpPr>
        <p:spPr>
          <a:xfrm>
            <a:off x="3915900" y="283350"/>
            <a:ext cx="5058000" cy="4576800"/>
          </a:xfrm>
          <a:prstGeom prst="rect">
            <a:avLst/>
          </a:prstGeom>
          <a:solidFill>
            <a:srgbClr val="CFE2F3"/>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2500">
                <a:solidFill>
                  <a:schemeClr val="dk1"/>
                </a:solidFill>
                <a:latin typeface="Lato"/>
                <a:ea typeface="Lato"/>
                <a:cs typeface="Lato"/>
                <a:sym typeface="Lato"/>
              </a:rPr>
              <a:t>The </a:t>
            </a:r>
            <a:r>
              <a:rPr lang="en" sz="2500" i="1">
                <a:solidFill>
                  <a:schemeClr val="dk1"/>
                </a:solidFill>
                <a:latin typeface="Lato"/>
                <a:ea typeface="Lato"/>
                <a:cs typeface="Lato"/>
                <a:sym typeface="Lato"/>
              </a:rPr>
              <a:t>moktak </a:t>
            </a:r>
            <a:r>
              <a:rPr lang="en" sz="2500">
                <a:solidFill>
                  <a:schemeClr val="dk1"/>
                </a:solidFill>
                <a:latin typeface="Lato"/>
                <a:ea typeface="Lato"/>
                <a:cs typeface="Lato"/>
                <a:sym typeface="Lato"/>
              </a:rPr>
              <a:t>is</a:t>
            </a:r>
            <a:r>
              <a:rPr lang="en" sz="2500" i="1">
                <a:solidFill>
                  <a:schemeClr val="dk1"/>
                </a:solidFill>
                <a:latin typeface="Lato"/>
                <a:ea typeface="Lato"/>
                <a:cs typeface="Lato"/>
                <a:sym typeface="Lato"/>
              </a:rPr>
              <a:t> </a:t>
            </a:r>
            <a:r>
              <a:rPr lang="en" sz="2500">
                <a:solidFill>
                  <a:schemeClr val="dk1"/>
                </a:solidFill>
                <a:latin typeface="Lato"/>
                <a:ea typeface="Lato"/>
                <a:cs typeface="Lato"/>
                <a:sym typeface="Lato"/>
              </a:rPr>
              <a:t>usually carved into the stylized shape of a fish (can you see it in the World Mission Souvenir?) and is struck as the monks recite their </a:t>
            </a:r>
            <a:r>
              <a:rPr lang="en" sz="2500" i="1">
                <a:solidFill>
                  <a:schemeClr val="dk1"/>
                </a:solidFill>
                <a:latin typeface="Lato"/>
                <a:ea typeface="Lato"/>
                <a:cs typeface="Lato"/>
                <a:sym typeface="Lato"/>
              </a:rPr>
              <a:t>sutras. </a:t>
            </a:r>
            <a:r>
              <a:rPr lang="en" sz="2500">
                <a:solidFill>
                  <a:schemeClr val="dk1"/>
                </a:solidFill>
                <a:latin typeface="Lato"/>
                <a:ea typeface="Lato"/>
                <a:cs typeface="Lato"/>
                <a:sym typeface="Lato"/>
              </a:rPr>
              <a:t>The theory seems to be that just as the fish doesn’t sleep, so the relentless rhythm of the hollow knocking instills wakefulness in prayer for the devout Buddhist.</a:t>
            </a:r>
            <a:endParaRPr sz="2500">
              <a:solidFill>
                <a:schemeClr val="dk1"/>
              </a:solidFill>
              <a:latin typeface="Lato"/>
              <a:ea typeface="Lato"/>
              <a:cs typeface="Lato"/>
              <a:sym typeface="Lato"/>
            </a:endParaRPr>
          </a:p>
        </p:txBody>
      </p:sp>
      <p:pic>
        <p:nvPicPr>
          <p:cNvPr id="84" name="Google Shape;84;p17"/>
          <p:cNvPicPr preferRelativeResize="0"/>
          <p:nvPr/>
        </p:nvPicPr>
        <p:blipFill>
          <a:blip r:embed="rId3">
            <a:alphaModFix/>
          </a:blip>
          <a:stretch>
            <a:fillRect/>
          </a:stretch>
        </p:blipFill>
        <p:spPr>
          <a:xfrm>
            <a:off x="148300" y="1417200"/>
            <a:ext cx="3575125" cy="268680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0" name="Google Shape;90;p18"/>
          <p:cNvSpPr txBox="1">
            <a:spLocks noGrp="1"/>
          </p:cNvSpPr>
          <p:nvPr>
            <p:ph type="body" idx="1"/>
          </p:nvPr>
        </p:nvSpPr>
        <p:spPr>
          <a:xfrm>
            <a:off x="311700" y="465150"/>
            <a:ext cx="8520600" cy="4213200"/>
          </a:xfrm>
          <a:prstGeom prst="rect">
            <a:avLst/>
          </a:prstGeom>
          <a:solidFill>
            <a:srgbClr val="CFE2F3"/>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We sing, “Take it to the Lord in prayer!” (Evangelical Lutheran Hymnary, #385). It often seems that our prayer-life is more active and intense during times of trial, when our needs and problems become close companions. Then again, too often, in times of prosperity and happiness, we are tempted to neglect to offer a prayer of thanksgiving.  That seems to be the reality of our human nature.</a:t>
            </a:r>
            <a:endParaRPr sz="28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6" name="Google Shape;96;p19"/>
          <p:cNvSpPr txBox="1">
            <a:spLocks noGrp="1"/>
          </p:cNvSpPr>
          <p:nvPr>
            <p:ph type="body" idx="1"/>
          </p:nvPr>
        </p:nvSpPr>
        <p:spPr>
          <a:xfrm>
            <a:off x="439050" y="417000"/>
            <a:ext cx="8265900" cy="4309500"/>
          </a:xfrm>
          <a:prstGeom prst="rect">
            <a:avLst/>
          </a:prstGeom>
          <a:solidFill>
            <a:srgbClr val="CFE2F3"/>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 sz="2800">
                <a:solidFill>
                  <a:schemeClr val="dk1"/>
                </a:solidFill>
                <a:latin typeface="Lato"/>
                <a:ea typeface="Lato"/>
                <a:cs typeface="Lato"/>
                <a:sym typeface="Lato"/>
              </a:rPr>
              <a:t>We Christians should not need the hollow knocking sound of the </a:t>
            </a:r>
            <a:r>
              <a:rPr lang="en" sz="2800" i="1">
                <a:solidFill>
                  <a:schemeClr val="dk1"/>
                </a:solidFill>
                <a:latin typeface="Lato"/>
                <a:ea typeface="Lato"/>
                <a:cs typeface="Lato"/>
                <a:sym typeface="Lato"/>
              </a:rPr>
              <a:t>moktak</a:t>
            </a:r>
            <a:r>
              <a:rPr lang="en" sz="2800">
                <a:solidFill>
                  <a:schemeClr val="dk1"/>
                </a:solidFill>
                <a:latin typeface="Lato"/>
                <a:ea typeface="Lato"/>
                <a:cs typeface="Lato"/>
                <a:sym typeface="Lato"/>
              </a:rPr>
              <a:t> for motivation to pray. In fact, among many Scripture verses, two Psalms identify motivations for prayer. Our Heavenly Father invites us: “</a:t>
            </a:r>
            <a:r>
              <a:rPr lang="en" sz="2800" i="1">
                <a:solidFill>
                  <a:schemeClr val="dk1"/>
                </a:solidFill>
                <a:latin typeface="Lato"/>
                <a:ea typeface="Lato"/>
                <a:cs typeface="Lato"/>
                <a:sym typeface="Lato"/>
              </a:rPr>
              <a:t>Call upon Me in the day of trouble; I will deliver you and you shall honor me </a:t>
            </a:r>
            <a:r>
              <a:rPr lang="en" sz="2800">
                <a:solidFill>
                  <a:schemeClr val="dk1"/>
                </a:solidFill>
                <a:latin typeface="Lato"/>
                <a:ea typeface="Lato"/>
                <a:cs typeface="Lato"/>
                <a:sym typeface="Lato"/>
              </a:rPr>
              <a:t>(Psalm 50).” And He encourages us, “</a:t>
            </a:r>
            <a:r>
              <a:rPr lang="en" sz="2800" i="1">
                <a:solidFill>
                  <a:schemeClr val="dk1"/>
                </a:solidFill>
                <a:latin typeface="Lato"/>
                <a:ea typeface="Lato"/>
                <a:cs typeface="Lato"/>
                <a:sym typeface="Lato"/>
              </a:rPr>
              <a:t>O give thanks to the Lord, for he is good; his love endures forever</a:t>
            </a:r>
            <a:r>
              <a:rPr lang="en" sz="2800">
                <a:solidFill>
                  <a:schemeClr val="dk1"/>
                </a:solidFill>
                <a:latin typeface="Lato"/>
                <a:ea typeface="Lato"/>
                <a:cs typeface="Lato"/>
                <a:sym typeface="Lato"/>
              </a:rPr>
              <a:t> (Psalm 107).”</a:t>
            </a:r>
            <a:endParaRPr sz="2800">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2" name="Google Shape;102;p20"/>
          <p:cNvSpPr txBox="1">
            <a:spLocks noGrp="1"/>
          </p:cNvSpPr>
          <p:nvPr>
            <p:ph type="body" idx="2"/>
          </p:nvPr>
        </p:nvSpPr>
        <p:spPr>
          <a:xfrm>
            <a:off x="226700" y="164675"/>
            <a:ext cx="5100600" cy="2619900"/>
          </a:xfrm>
          <a:prstGeom prst="rect">
            <a:avLst/>
          </a:prstGeom>
          <a:solidFill>
            <a:srgbClr val="CFE2F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5000">
                <a:solidFill>
                  <a:schemeClr val="dk1"/>
                </a:solidFill>
                <a:latin typeface="Montserrat SemiBold"/>
                <a:ea typeface="Montserrat SemiBold"/>
                <a:cs typeface="Montserrat SemiBold"/>
                <a:sym typeface="Montserrat SemiBold"/>
              </a:rPr>
              <a:t>What is the first prayer I learned?</a:t>
            </a:r>
            <a:endParaRPr sz="5000">
              <a:latin typeface="Montserrat SemiBold"/>
              <a:ea typeface="Montserrat SemiBold"/>
              <a:cs typeface="Montserrat SemiBold"/>
              <a:sym typeface="Montserrat SemiBold"/>
            </a:endParaRPr>
          </a:p>
        </p:txBody>
      </p:sp>
      <p:sp>
        <p:nvSpPr>
          <p:cNvPr id="103" name="Google Shape;103;p20"/>
          <p:cNvSpPr txBox="1">
            <a:spLocks noGrp="1"/>
          </p:cNvSpPr>
          <p:nvPr>
            <p:ph type="body" idx="2"/>
          </p:nvPr>
        </p:nvSpPr>
        <p:spPr>
          <a:xfrm>
            <a:off x="4258100" y="2614475"/>
            <a:ext cx="4574400" cy="2227800"/>
          </a:xfrm>
          <a:prstGeom prst="rect">
            <a:avLst/>
          </a:prstGeom>
          <a:solidFill>
            <a:srgbClr val="81A4C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5000">
                <a:solidFill>
                  <a:schemeClr val="dk1"/>
                </a:solidFill>
                <a:latin typeface="Montserrat SemiBold"/>
                <a:ea typeface="Montserrat SemiBold"/>
                <a:cs typeface="Montserrat SemiBold"/>
                <a:sym typeface="Montserrat SemiBold"/>
              </a:rPr>
              <a:t>Who taught me?</a:t>
            </a:r>
            <a:endParaRPr sz="5000">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9" name="Google Shape;109;p21"/>
          <p:cNvSpPr txBox="1">
            <a:spLocks noGrp="1"/>
          </p:cNvSpPr>
          <p:nvPr>
            <p:ph type="body" idx="2"/>
          </p:nvPr>
        </p:nvSpPr>
        <p:spPr>
          <a:xfrm>
            <a:off x="445500" y="260925"/>
            <a:ext cx="8253000" cy="2619900"/>
          </a:xfrm>
          <a:prstGeom prst="rect">
            <a:avLst/>
          </a:prstGeom>
          <a:solidFill>
            <a:srgbClr val="81A4C8"/>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5000">
                <a:solidFill>
                  <a:schemeClr val="dk1"/>
                </a:solidFill>
                <a:latin typeface="Montserrat SemiBold"/>
                <a:ea typeface="Montserrat SemiBold"/>
                <a:cs typeface="Montserrat SemiBold"/>
                <a:sym typeface="Montserrat SemiBold"/>
              </a:rPr>
              <a:t>Today, when am I most faithful in my prayer life?</a:t>
            </a:r>
            <a:endParaRPr sz="5000">
              <a:latin typeface="Montserrat SemiBold"/>
              <a:ea typeface="Montserrat SemiBold"/>
              <a:cs typeface="Montserrat SemiBold"/>
              <a:sym typeface="Montserrat SemiBold"/>
            </a:endParaRPr>
          </a:p>
        </p:txBody>
      </p:sp>
      <p:sp>
        <p:nvSpPr>
          <p:cNvPr id="110" name="Google Shape;110;p21"/>
          <p:cNvSpPr txBox="1">
            <a:spLocks noGrp="1"/>
          </p:cNvSpPr>
          <p:nvPr>
            <p:ph type="body" idx="2"/>
          </p:nvPr>
        </p:nvSpPr>
        <p:spPr>
          <a:xfrm>
            <a:off x="445500" y="3137425"/>
            <a:ext cx="8253000" cy="1779600"/>
          </a:xfrm>
          <a:prstGeom prst="rect">
            <a:avLst/>
          </a:prstGeom>
          <a:solidFill>
            <a:srgbClr val="FDE2B9"/>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5000"/>
              </a:lnSpc>
              <a:spcBef>
                <a:spcPts val="0"/>
              </a:spcBef>
              <a:spcAft>
                <a:spcPts val="1200"/>
              </a:spcAft>
              <a:buNone/>
            </a:pPr>
            <a:r>
              <a:rPr lang="en" sz="5000">
                <a:solidFill>
                  <a:schemeClr val="dk1"/>
                </a:solidFill>
                <a:latin typeface="Montserrat Medium"/>
                <a:ea typeface="Montserrat Medium"/>
                <a:cs typeface="Montserrat Medium"/>
                <a:sym typeface="Montserrat Medium"/>
              </a:rPr>
              <a:t>What interferes with my prayer life?</a:t>
            </a:r>
            <a:endParaRPr sz="5000">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On-screen Show (16:9)</PresentationFormat>
  <Paragraphs>22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Montserrat</vt:lpstr>
      <vt:lpstr>Lato</vt:lpstr>
      <vt:lpstr>Montserrat SemiBold</vt:lpstr>
      <vt:lpstr>Montserrat Medium</vt:lpstr>
      <vt:lpstr>Waiting for the Sunrise</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New Hope Lutheran</dc:creator>
  <cp:lastModifiedBy>Ruggles, Cheyanna</cp:lastModifiedBy>
  <cp:revision>1</cp:revision>
  <dcterms:modified xsi:type="dcterms:W3CDTF">2025-05-10T02:13:47Z</dcterms:modified>
</cp:coreProperties>
</file>