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Lato" panose="020F0502020204030203" pitchFamily="34" charset="0"/>
      <p:regular r:id="rId16"/>
      <p:bold r:id="rId17"/>
      <p:italic r:id="rId18"/>
      <p:boldItalic r:id="rId19"/>
    </p:embeddedFont>
    <p:embeddedFont>
      <p:font typeface="Montserrat" panose="00000500000000000000" pitchFamily="2" charset="0"/>
      <p:regular r:id="rId20"/>
      <p:bold r:id="rId21"/>
      <p:italic r:id="rId22"/>
      <p:boldItalic r:id="rId23"/>
    </p:embeddedFont>
    <p:embeddedFont>
      <p:font typeface="Montserrat SemiBold" panose="00000700000000000000" pitchFamily="2" charset="0"/>
      <p:regular r:id="rId24"/>
      <p:bold r:id="rId25"/>
      <p:italic r:id="rId26"/>
      <p:boldItalic r:id="rId27"/>
    </p:embeddedFont>
    <p:embeddedFont>
      <p:font typeface="Waiting for the Sunrise"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2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1b1e191c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1b1e191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438c3f3c6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438c3f3c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d5b2f2fcf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d5b2f2fcf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1ecf9c65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41ecf9c6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38c3f3c63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438c3f3c6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d5b2f2fcf3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d5b2f2fcf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5b2f2fcf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5b2f2fcf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438c3f3c6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438c3f3c6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d5b2f2fcf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d5b2f2fcf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1ecf9c65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41ecf9c65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41ecf9c65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41ecf9c65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5b2f2fcf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d5b2f2fcf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d5b2f2fcf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d5b2f2fcf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rotWithShape="1">
          <a:blip r:embed="rId3">
            <a:alphaModFix/>
          </a:blip>
          <a:srcRect t="-1400" b="1400"/>
          <a:stretch/>
        </p:blipFill>
        <p:spPr>
          <a:xfrm>
            <a:off x="-101000" y="-156125"/>
            <a:ext cx="9346002" cy="5591926"/>
          </a:xfrm>
          <a:prstGeom prst="rect">
            <a:avLst/>
          </a:prstGeom>
          <a:noFill/>
          <a:ln>
            <a:noFill/>
          </a:ln>
        </p:spPr>
      </p:pic>
      <p:sp>
        <p:nvSpPr>
          <p:cNvPr id="57" name="Google Shape;57;p13"/>
          <p:cNvSpPr/>
          <p:nvPr/>
        </p:nvSpPr>
        <p:spPr>
          <a:xfrm rot="-856172">
            <a:off x="325587" y="450496"/>
            <a:ext cx="2644800" cy="696471"/>
          </a:xfrm>
          <a:prstGeom prst="wedgeRoundRectCallout">
            <a:avLst>
              <a:gd name="adj1" fmla="val -10463"/>
              <a:gd name="adj2" fmla="val 96768"/>
              <a:gd name="adj3" fmla="val 0"/>
            </a:avLst>
          </a:prstGeom>
          <a:solidFill>
            <a:srgbClr val="9FC5E8"/>
          </a:solidFill>
          <a:ln w="38100" cap="flat" cmpd="sng">
            <a:solidFill>
              <a:schemeClr val="lt1"/>
            </a:solidFill>
            <a:prstDash val="solid"/>
            <a:round/>
            <a:headEnd type="none" w="sm" len="sm"/>
            <a:tailEnd type="none" w="sm" len="sm"/>
          </a:ln>
          <a:effectLst>
            <a:outerShdw blurRad="314325" dist="161925" dir="8340000" algn="bl" rotWithShape="0">
              <a:srgbClr val="000000">
                <a:alpha val="68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600">
                <a:solidFill>
                  <a:schemeClr val="lt1"/>
                </a:solidFill>
                <a:latin typeface="Waiting for the Sunrise"/>
                <a:ea typeface="Waiting for the Sunrise"/>
                <a:cs typeface="Waiting for the Sunrise"/>
                <a:sym typeface="Waiting for the Sunrise"/>
              </a:rPr>
              <a:t>Let’s Talk About…</a:t>
            </a:r>
            <a:endParaRPr sz="1600">
              <a:latin typeface="Waiting for the Sunrise"/>
              <a:ea typeface="Waiting for the Sunrise"/>
              <a:cs typeface="Waiting for the Sunrise"/>
              <a:sym typeface="Waiting for the Sunrise"/>
            </a:endParaRPr>
          </a:p>
        </p:txBody>
      </p:sp>
      <p:sp>
        <p:nvSpPr>
          <p:cNvPr id="58" name="Google Shape;58;p13"/>
          <p:cNvSpPr/>
          <p:nvPr/>
        </p:nvSpPr>
        <p:spPr>
          <a:xfrm>
            <a:off x="5009300" y="3999325"/>
            <a:ext cx="2734800" cy="502500"/>
          </a:xfrm>
          <a:prstGeom prst="roundRect">
            <a:avLst>
              <a:gd name="adj" fmla="val 16667"/>
            </a:avLst>
          </a:prstGeom>
          <a:solidFill>
            <a:srgbClr val="9FC5E8"/>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chemeClr val="lt1"/>
                </a:solidFill>
                <a:latin typeface="Waiting for the Sunrise"/>
                <a:ea typeface="Waiting for the Sunrise"/>
                <a:cs typeface="Waiting for the Sunrise"/>
                <a:sym typeface="Waiting for the Sunrise"/>
              </a:rPr>
              <a:t>An Online Bible Study</a:t>
            </a:r>
            <a:endParaRPr sz="2300">
              <a:solidFill>
                <a:schemeClr val="lt1"/>
              </a:solidFill>
              <a:latin typeface="Waiting for the Sunrise"/>
              <a:ea typeface="Waiting for the Sunrise"/>
              <a:cs typeface="Waiting for the Sunrise"/>
              <a:sym typeface="Waiting for the Sunris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2" name="Google Shape;112;p22"/>
          <p:cNvSpPr txBox="1">
            <a:spLocks noGrp="1"/>
          </p:cNvSpPr>
          <p:nvPr>
            <p:ph type="body" idx="1"/>
          </p:nvPr>
        </p:nvSpPr>
        <p:spPr>
          <a:xfrm>
            <a:off x="109075" y="89825"/>
            <a:ext cx="8961000" cy="4020900"/>
          </a:xfrm>
          <a:prstGeom prst="rect">
            <a:avLst/>
          </a:prstGeom>
          <a:solidFill>
            <a:srgbClr val="277E3E"/>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1200"/>
              </a:spcAft>
              <a:buNone/>
            </a:pPr>
            <a:r>
              <a:rPr lang="en" sz="2500">
                <a:solidFill>
                  <a:schemeClr val="lt1"/>
                </a:solidFill>
                <a:latin typeface="Montserrat"/>
                <a:ea typeface="Montserrat"/>
                <a:cs typeface="Montserrat"/>
                <a:sym typeface="Montserrat"/>
              </a:rPr>
              <a:t>Servants of Christ “</a:t>
            </a:r>
            <a:r>
              <a:rPr lang="en" sz="2500" i="1">
                <a:solidFill>
                  <a:schemeClr val="lt1"/>
                </a:solidFill>
                <a:latin typeface="Montserrat"/>
                <a:ea typeface="Montserrat"/>
                <a:cs typeface="Montserrat"/>
                <a:sym typeface="Montserrat"/>
              </a:rPr>
              <a:t>prepare God’s people for works of service, so that the body of Christ may be built up . . . </a:t>
            </a:r>
            <a:r>
              <a:rPr lang="en" sz="2500">
                <a:solidFill>
                  <a:schemeClr val="lt1"/>
                </a:solidFill>
                <a:latin typeface="Montserrat"/>
                <a:ea typeface="Montserrat"/>
                <a:cs typeface="Montserrat"/>
                <a:sym typeface="Montserrat"/>
              </a:rPr>
              <a:t>(Ephesians 4).” Preparing Christians to serve in one part of the world might differ from doing that in the US - for example, in India men are strictly segregated from women’s homes, so “Bible Women” are employed to share the Word with their own gender.  So being prepared for works of service there is different from here in the U.S.</a:t>
            </a:r>
            <a:r>
              <a:rPr lang="en" sz="2000" i="1">
                <a:solidFill>
                  <a:schemeClr val="dk1"/>
                </a:solidFill>
                <a:latin typeface="Montserrat"/>
                <a:ea typeface="Montserrat"/>
                <a:cs typeface="Montserrat"/>
                <a:sym typeface="Montserrat"/>
              </a:rPr>
              <a:t> </a:t>
            </a:r>
            <a:endParaRPr sz="4900">
              <a:solidFill>
                <a:schemeClr val="lt1"/>
              </a:solidFill>
              <a:latin typeface="Montserrat"/>
              <a:ea typeface="Montserrat"/>
              <a:cs typeface="Montserrat"/>
              <a:sym typeface="Montserrat"/>
            </a:endParaRPr>
          </a:p>
        </p:txBody>
      </p:sp>
      <p:sp>
        <p:nvSpPr>
          <p:cNvPr id="113" name="Google Shape;113;p22"/>
          <p:cNvSpPr txBox="1">
            <a:spLocks noGrp="1"/>
          </p:cNvSpPr>
          <p:nvPr>
            <p:ph type="body" idx="2"/>
          </p:nvPr>
        </p:nvSpPr>
        <p:spPr>
          <a:xfrm>
            <a:off x="311700" y="4228150"/>
            <a:ext cx="8520600" cy="791100"/>
          </a:xfrm>
          <a:prstGeom prst="rect">
            <a:avLst/>
          </a:prstGeom>
          <a:solidFill>
            <a:srgbClr val="16668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400">
                <a:solidFill>
                  <a:schemeClr val="lt1"/>
                </a:solidFill>
                <a:latin typeface="Montserrat SemiBold"/>
                <a:ea typeface="Montserrat SemiBold"/>
                <a:cs typeface="Montserrat SemiBold"/>
                <a:sym typeface="Montserrat SemiBold"/>
              </a:rPr>
              <a:t>What must be the same?</a:t>
            </a:r>
            <a:endParaRPr sz="44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7C19"/>
        </a:solidFill>
        <a:effectLst/>
      </p:bgPr>
    </p:bg>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9" name="Google Shape;119;p23"/>
          <p:cNvSpPr txBox="1">
            <a:spLocks noGrp="1"/>
          </p:cNvSpPr>
          <p:nvPr>
            <p:ph type="body" idx="1"/>
          </p:nvPr>
        </p:nvSpPr>
        <p:spPr>
          <a:xfrm>
            <a:off x="25" y="-50"/>
            <a:ext cx="9144000" cy="5143500"/>
          </a:xfrm>
          <a:prstGeom prst="rect">
            <a:avLst/>
          </a:prstGeom>
          <a:solidFill>
            <a:srgbClr val="861B6C"/>
          </a:solidFill>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20" name="Google Shape;120;p23"/>
          <p:cNvSpPr txBox="1"/>
          <p:nvPr/>
        </p:nvSpPr>
        <p:spPr>
          <a:xfrm>
            <a:off x="219775" y="3116025"/>
            <a:ext cx="8704500" cy="1892700"/>
          </a:xfrm>
          <a:prstGeom prst="rect">
            <a:avLst/>
          </a:prstGeom>
          <a:solidFill>
            <a:srgbClr val="EDA12E"/>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2300">
                <a:solidFill>
                  <a:schemeClr val="dk1"/>
                </a:solidFill>
                <a:latin typeface="Lato"/>
                <a:ea typeface="Lato"/>
                <a:cs typeface="Lato"/>
                <a:sym typeface="Lato"/>
              </a:rPr>
              <a:t>The Seminary of the Evangelical Lutheran Synod of Peru houses classrooms, a dormitory for students and the chapel for the Santa Beatriz congregation. Instead of a North American-style baseball field for recreation, a soccer pitch was installed! “</a:t>
            </a:r>
            <a:r>
              <a:rPr lang="en" sz="2300" i="1">
                <a:solidFill>
                  <a:schemeClr val="dk1"/>
                </a:solidFill>
                <a:latin typeface="Lato"/>
                <a:ea typeface="Lato"/>
                <a:cs typeface="Lato"/>
                <a:sym typeface="Lato"/>
              </a:rPr>
              <a:t>Be shepherds of the church of God, which he bought with his own blood</a:t>
            </a:r>
            <a:r>
              <a:rPr lang="en" sz="2300">
                <a:solidFill>
                  <a:schemeClr val="dk1"/>
                </a:solidFill>
                <a:latin typeface="Lato"/>
                <a:ea typeface="Lato"/>
                <a:cs typeface="Lato"/>
                <a:sym typeface="Lato"/>
              </a:rPr>
              <a:t> (Acts 28).”</a:t>
            </a:r>
            <a:endParaRPr sz="2300">
              <a:solidFill>
                <a:schemeClr val="lt1"/>
              </a:solidFill>
              <a:latin typeface="Lato"/>
              <a:ea typeface="Lato"/>
              <a:cs typeface="Lato"/>
              <a:sym typeface="Lato"/>
            </a:endParaRPr>
          </a:p>
          <a:p>
            <a:pPr marL="0" lvl="0" indent="0" algn="just" rtl="0">
              <a:spcBef>
                <a:spcPts val="0"/>
              </a:spcBef>
              <a:spcAft>
                <a:spcPts val="0"/>
              </a:spcAft>
              <a:buNone/>
            </a:pPr>
            <a:endParaRPr sz="2800">
              <a:solidFill>
                <a:schemeClr val="dk1"/>
              </a:solidFill>
              <a:latin typeface="Lato"/>
              <a:ea typeface="Lato"/>
              <a:cs typeface="Lato"/>
              <a:sym typeface="Lato"/>
            </a:endParaRPr>
          </a:p>
        </p:txBody>
      </p:sp>
      <p:pic>
        <p:nvPicPr>
          <p:cNvPr id="121" name="Google Shape;121;p23" descr="pasted-image.png"/>
          <p:cNvPicPr preferRelativeResize="0"/>
          <p:nvPr/>
        </p:nvPicPr>
        <p:blipFill rotWithShape="1">
          <a:blip r:embed="rId3">
            <a:alphaModFix/>
          </a:blip>
          <a:srcRect/>
          <a:stretch/>
        </p:blipFill>
        <p:spPr>
          <a:xfrm>
            <a:off x="1929725" y="185700"/>
            <a:ext cx="5284603" cy="2725174"/>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7" name="Google Shape;127;p24"/>
          <p:cNvSpPr txBox="1"/>
          <p:nvPr/>
        </p:nvSpPr>
        <p:spPr>
          <a:xfrm>
            <a:off x="203475" y="124847"/>
            <a:ext cx="8737050" cy="1483453"/>
          </a:xfrm>
          <a:prstGeom prst="rect">
            <a:avLst/>
          </a:prstGeom>
          <a:solidFill>
            <a:srgbClr val="861B6C"/>
          </a:solidFill>
          <a:ln w="76200"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sz="2800">
                <a:solidFill>
                  <a:schemeClr val="lt1"/>
                </a:solidFill>
                <a:latin typeface="Montserrat"/>
                <a:ea typeface="Montserrat"/>
                <a:cs typeface="Montserrat"/>
                <a:sym typeface="Montserrat"/>
              </a:rPr>
              <a:t>Primarily, pastors are Called to preach/teach God’s Word and administer the Sacraments.</a:t>
            </a:r>
            <a:endParaRPr sz="2800">
              <a:solidFill>
                <a:schemeClr val="lt1"/>
              </a:solidFill>
              <a:latin typeface="Montserrat"/>
              <a:ea typeface="Montserrat"/>
              <a:cs typeface="Montserrat"/>
              <a:sym typeface="Montserrat"/>
            </a:endParaRPr>
          </a:p>
        </p:txBody>
      </p:sp>
      <p:sp>
        <p:nvSpPr>
          <p:cNvPr id="128" name="Google Shape;128;p24"/>
          <p:cNvSpPr txBox="1">
            <a:spLocks noGrp="1"/>
          </p:cNvSpPr>
          <p:nvPr>
            <p:ph type="body" idx="4294967295"/>
          </p:nvPr>
        </p:nvSpPr>
        <p:spPr>
          <a:xfrm>
            <a:off x="182100" y="1608300"/>
            <a:ext cx="4567800" cy="3261300"/>
          </a:xfrm>
          <a:prstGeom prst="rect">
            <a:avLst/>
          </a:prstGeom>
          <a:solidFill>
            <a:srgbClr val="277E3E"/>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3500">
                <a:solidFill>
                  <a:schemeClr val="lt1"/>
                </a:solidFill>
                <a:latin typeface="Montserrat SemiBold"/>
                <a:ea typeface="Montserrat SemiBold"/>
                <a:cs typeface="Montserrat SemiBold"/>
                <a:sym typeface="Montserrat SemiBold"/>
              </a:rPr>
              <a:t>In our congregation, what best shows my pastor’s theological training?</a:t>
            </a:r>
            <a:endParaRPr sz="3500">
              <a:solidFill>
                <a:schemeClr val="lt1"/>
              </a:solidFill>
              <a:latin typeface="Montserrat SemiBold"/>
              <a:ea typeface="Montserrat SemiBold"/>
              <a:cs typeface="Montserrat SemiBold"/>
              <a:sym typeface="Montserrat SemiBold"/>
            </a:endParaRPr>
          </a:p>
        </p:txBody>
      </p:sp>
      <p:sp>
        <p:nvSpPr>
          <p:cNvPr id="129" name="Google Shape;129;p24"/>
          <p:cNvSpPr txBox="1">
            <a:spLocks noGrp="1"/>
          </p:cNvSpPr>
          <p:nvPr>
            <p:ph type="body" idx="4294967295"/>
          </p:nvPr>
        </p:nvSpPr>
        <p:spPr>
          <a:xfrm>
            <a:off x="4953225" y="1608300"/>
            <a:ext cx="3987300" cy="3261300"/>
          </a:xfrm>
          <a:prstGeom prst="rect">
            <a:avLst/>
          </a:prstGeom>
          <a:solidFill>
            <a:srgbClr val="16668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3300">
                <a:solidFill>
                  <a:schemeClr val="lt1"/>
                </a:solidFill>
                <a:latin typeface="Montserrat SemiBold"/>
                <a:ea typeface="Montserrat SemiBold"/>
                <a:cs typeface="Montserrat SemiBold"/>
                <a:sym typeface="Montserrat SemiBold"/>
              </a:rPr>
              <a:t>How can we support our Seminary so others may be prepared for ministry?</a:t>
            </a:r>
            <a:endParaRPr sz="5400">
              <a:solidFill>
                <a:schemeClr val="lt1"/>
              </a:solidFill>
              <a:latin typeface="Montserrat SemiBold"/>
              <a:ea typeface="Montserrat SemiBold"/>
              <a:cs typeface="Montserrat SemiBold"/>
              <a:sym typeface="Montserrat SemiBold"/>
            </a:endParaRPr>
          </a:p>
        </p:txBody>
      </p:sp>
      <p:sp>
        <p:nvSpPr>
          <p:cNvPr id="130" name="Google Shape;130;p24"/>
          <p:cNvSpPr/>
          <p:nvPr/>
        </p:nvSpPr>
        <p:spPr>
          <a:xfrm rot="-5400000">
            <a:off x="4510800" y="2952600"/>
            <a:ext cx="695100" cy="572700"/>
          </a:xfrm>
          <a:prstGeom prst="downArrow">
            <a:avLst>
              <a:gd name="adj1" fmla="val 50000"/>
              <a:gd name="adj2" fmla="val 50000"/>
            </a:avLst>
          </a:prstGeom>
          <a:solidFill>
            <a:srgbClr val="E97C19"/>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6" name="Google Shape;136;p25"/>
          <p:cNvSpPr txBox="1"/>
          <p:nvPr/>
        </p:nvSpPr>
        <p:spPr>
          <a:xfrm>
            <a:off x="256950" y="175775"/>
            <a:ext cx="8630100" cy="1477500"/>
          </a:xfrm>
          <a:prstGeom prst="rect">
            <a:avLst/>
          </a:prstGeom>
          <a:solidFill>
            <a:srgbClr val="166687"/>
          </a:solidFill>
          <a:ln w="762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 sz="2800">
                <a:solidFill>
                  <a:schemeClr val="lt1"/>
                </a:solidFill>
                <a:latin typeface="Montserrat"/>
                <a:ea typeface="Montserrat"/>
                <a:cs typeface="Montserrat"/>
                <a:sym typeface="Montserrat"/>
              </a:rPr>
              <a:t>Paul says of </a:t>
            </a:r>
            <a:r>
              <a:rPr lang="en" sz="2800" i="1">
                <a:solidFill>
                  <a:schemeClr val="lt1"/>
                </a:solidFill>
                <a:latin typeface="Montserrat"/>
                <a:ea typeface="Montserrat"/>
                <a:cs typeface="Montserrat"/>
                <a:sym typeface="Montserrat"/>
              </a:rPr>
              <a:t>“servants of Christ”</a:t>
            </a:r>
            <a:r>
              <a:rPr lang="en" sz="2800">
                <a:solidFill>
                  <a:schemeClr val="lt1"/>
                </a:solidFill>
                <a:latin typeface="Montserrat"/>
                <a:ea typeface="Montserrat"/>
                <a:cs typeface="Montserrat"/>
                <a:sym typeface="Montserrat"/>
              </a:rPr>
              <a:t> that </a:t>
            </a:r>
            <a:r>
              <a:rPr lang="en" sz="2800" i="1">
                <a:solidFill>
                  <a:schemeClr val="lt1"/>
                </a:solidFill>
                <a:latin typeface="Montserrat"/>
                <a:ea typeface="Montserrat"/>
                <a:cs typeface="Montserrat"/>
                <a:sym typeface="Montserrat"/>
              </a:rPr>
              <a:t>“it is required that those who have been given a trust must prove faithful</a:t>
            </a:r>
            <a:r>
              <a:rPr lang="en" sz="2800">
                <a:solidFill>
                  <a:schemeClr val="lt1"/>
                </a:solidFill>
                <a:latin typeface="Montserrat"/>
                <a:ea typeface="Montserrat"/>
                <a:cs typeface="Montserrat"/>
                <a:sym typeface="Montserrat"/>
              </a:rPr>
              <a:t> (I Corinthians 4).”</a:t>
            </a:r>
            <a:endParaRPr sz="2800">
              <a:solidFill>
                <a:schemeClr val="lt1"/>
              </a:solidFill>
              <a:latin typeface="Montserrat"/>
              <a:ea typeface="Montserrat"/>
              <a:cs typeface="Montserrat"/>
              <a:sym typeface="Montserrat"/>
            </a:endParaRPr>
          </a:p>
        </p:txBody>
      </p:sp>
      <p:sp>
        <p:nvSpPr>
          <p:cNvPr id="137" name="Google Shape;137;p25"/>
          <p:cNvSpPr txBox="1">
            <a:spLocks noGrp="1"/>
          </p:cNvSpPr>
          <p:nvPr>
            <p:ph type="body" idx="4294967295"/>
          </p:nvPr>
        </p:nvSpPr>
        <p:spPr>
          <a:xfrm>
            <a:off x="256950" y="1854200"/>
            <a:ext cx="4161600" cy="3036600"/>
          </a:xfrm>
          <a:prstGeom prst="rect">
            <a:avLst/>
          </a:prstGeom>
          <a:solidFill>
            <a:srgbClr val="861B6C"/>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700">
                <a:solidFill>
                  <a:schemeClr val="lt1"/>
                </a:solidFill>
                <a:latin typeface="Montserrat SemiBold"/>
                <a:ea typeface="Montserrat SemiBold"/>
                <a:cs typeface="Montserrat SemiBold"/>
                <a:sym typeface="Montserrat SemiBold"/>
              </a:rPr>
              <a:t>How does pastoral ministry sometimes look unsuccessful?</a:t>
            </a:r>
            <a:endParaRPr sz="3700">
              <a:solidFill>
                <a:schemeClr val="lt1"/>
              </a:solidFill>
              <a:latin typeface="Montserrat SemiBold"/>
              <a:ea typeface="Montserrat SemiBold"/>
              <a:cs typeface="Montserrat SemiBold"/>
              <a:sym typeface="Montserrat SemiBold"/>
            </a:endParaRPr>
          </a:p>
        </p:txBody>
      </p:sp>
      <p:sp>
        <p:nvSpPr>
          <p:cNvPr id="138" name="Google Shape;138;p25"/>
          <p:cNvSpPr txBox="1">
            <a:spLocks noGrp="1"/>
          </p:cNvSpPr>
          <p:nvPr>
            <p:ph type="body" idx="4294967295"/>
          </p:nvPr>
        </p:nvSpPr>
        <p:spPr>
          <a:xfrm>
            <a:off x="4899750" y="1854200"/>
            <a:ext cx="3987300" cy="3036600"/>
          </a:xfrm>
          <a:prstGeom prst="rect">
            <a:avLst/>
          </a:prstGeom>
          <a:solidFill>
            <a:srgbClr val="277E3E"/>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100">
                <a:solidFill>
                  <a:schemeClr val="lt1"/>
                </a:solidFill>
                <a:latin typeface="Montserrat SemiBold"/>
                <a:ea typeface="Montserrat SemiBold"/>
                <a:cs typeface="Montserrat SemiBold"/>
                <a:sym typeface="Montserrat SemiBold"/>
              </a:rPr>
              <a:t>What is true evidence of a pastor’s faithfulness?</a:t>
            </a:r>
            <a:endParaRPr sz="6200">
              <a:solidFill>
                <a:schemeClr val="lt1"/>
              </a:solidFill>
              <a:latin typeface="Montserrat SemiBold"/>
              <a:ea typeface="Montserrat SemiBold"/>
              <a:cs typeface="Montserrat SemiBold"/>
              <a:sym typeface="Montserrat SemiBold"/>
            </a:endParaRPr>
          </a:p>
        </p:txBody>
      </p:sp>
      <p:sp>
        <p:nvSpPr>
          <p:cNvPr id="139" name="Google Shape;139;p25"/>
          <p:cNvSpPr/>
          <p:nvPr/>
        </p:nvSpPr>
        <p:spPr>
          <a:xfrm rot="-5398516">
            <a:off x="4325321" y="2968400"/>
            <a:ext cx="695100" cy="808200"/>
          </a:xfrm>
          <a:prstGeom prst="downArrow">
            <a:avLst>
              <a:gd name="adj1" fmla="val 50000"/>
              <a:gd name="adj2" fmla="val 50000"/>
            </a:avLst>
          </a:prstGeom>
          <a:solidFill>
            <a:srgbClr val="E97C19"/>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subTitle" idx="1"/>
          </p:nvPr>
        </p:nvSpPr>
        <p:spPr>
          <a:xfrm>
            <a:off x="556800" y="509800"/>
            <a:ext cx="8030400" cy="3952800"/>
          </a:xfrm>
          <a:prstGeom prst="rect">
            <a:avLst/>
          </a:prstGeom>
          <a:solidFill>
            <a:srgbClr val="79B4F6"/>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Clr>
                <a:schemeClr val="dk1"/>
              </a:buClr>
              <a:buSzPts val="605"/>
              <a:buFont typeface="Arial"/>
              <a:buNone/>
            </a:pPr>
            <a:r>
              <a:rPr lang="en" sz="5530">
                <a:solidFill>
                  <a:schemeClr val="dk1"/>
                </a:solidFill>
                <a:latin typeface="Montserrat"/>
                <a:ea typeface="Montserrat"/>
                <a:cs typeface="Montserrat"/>
                <a:sym typeface="Montserrat"/>
              </a:rPr>
              <a:t>Your pastor wore shoes on the day he was Ordained. These pastors didn’t.</a:t>
            </a:r>
            <a:endParaRPr sz="2340">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9B4F6"/>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body" idx="1"/>
          </p:nvPr>
        </p:nvSpPr>
        <p:spPr>
          <a:xfrm>
            <a:off x="311700" y="1152475"/>
            <a:ext cx="8520600" cy="34164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9" name="Google Shape;69;p15"/>
          <p:cNvPicPr preferRelativeResize="0"/>
          <p:nvPr/>
        </p:nvPicPr>
        <p:blipFill>
          <a:blip r:embed="rId3">
            <a:alphaModFix/>
          </a:blip>
          <a:stretch>
            <a:fillRect/>
          </a:stretch>
        </p:blipFill>
        <p:spPr>
          <a:xfrm>
            <a:off x="1909350" y="175375"/>
            <a:ext cx="5325300" cy="47927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A12E"/>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5402275" y="175375"/>
            <a:ext cx="3593100" cy="4779900"/>
          </a:xfrm>
          <a:prstGeom prst="rect">
            <a:avLst/>
          </a:prstGeom>
          <a:solidFill>
            <a:srgbClr val="79B4F6"/>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1200"/>
              </a:spcAft>
              <a:buNone/>
            </a:pPr>
            <a:r>
              <a:rPr lang="en" sz="2400">
                <a:solidFill>
                  <a:schemeClr val="dk1"/>
                </a:solidFill>
                <a:latin typeface="Lato"/>
                <a:ea typeface="Lato"/>
                <a:cs typeface="Lato"/>
                <a:sym typeface="Lato"/>
              </a:rPr>
              <a:t>A group of six candidates was ordained at Rajahmundry in the Lutheran Mission of Salvation - India. As you can see in this World Mission Souvenir, among our Indian fellowship being barefoot (indoors as well as outdoors) is customary.</a:t>
            </a:r>
            <a:endParaRPr sz="2400">
              <a:latin typeface="Lato"/>
              <a:ea typeface="Lato"/>
              <a:cs typeface="Lato"/>
              <a:sym typeface="Lato"/>
            </a:endParaRPr>
          </a:p>
        </p:txBody>
      </p:sp>
      <p:pic>
        <p:nvPicPr>
          <p:cNvPr id="75" name="Google Shape;75;p16"/>
          <p:cNvPicPr preferRelativeResize="0"/>
          <p:nvPr/>
        </p:nvPicPr>
        <p:blipFill>
          <a:blip r:embed="rId3">
            <a:alphaModFix/>
          </a:blip>
          <a:stretch>
            <a:fillRect/>
          </a:stretch>
        </p:blipFill>
        <p:spPr>
          <a:xfrm>
            <a:off x="230500" y="373200"/>
            <a:ext cx="4885676" cy="43971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1" name="Google Shape;81;p17"/>
          <p:cNvSpPr txBox="1">
            <a:spLocks noGrp="1"/>
          </p:cNvSpPr>
          <p:nvPr>
            <p:ph type="body" idx="1"/>
          </p:nvPr>
        </p:nvSpPr>
        <p:spPr>
          <a:xfrm>
            <a:off x="410400" y="1219050"/>
            <a:ext cx="8323200" cy="2705400"/>
          </a:xfrm>
          <a:prstGeom prst="rect">
            <a:avLst/>
          </a:prstGeom>
          <a:solidFill>
            <a:srgbClr val="79B4F6"/>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1200"/>
              </a:spcBef>
              <a:spcAft>
                <a:spcPts val="1200"/>
              </a:spcAft>
              <a:buClr>
                <a:schemeClr val="dk1"/>
              </a:buClr>
              <a:buSzPts val="1100"/>
              <a:buFont typeface="Arial"/>
              <a:buNone/>
            </a:pPr>
            <a:r>
              <a:rPr lang="en" sz="2800">
                <a:solidFill>
                  <a:schemeClr val="dk1"/>
                </a:solidFill>
                <a:latin typeface="Lato"/>
                <a:ea typeface="Lato"/>
                <a:cs typeface="Lato"/>
                <a:sym typeface="Lato"/>
              </a:rPr>
              <a:t>These men took up pastoral duties in locations ranging from noisy, congested cities to remote, rural villages (one of the new pastors crossed paths with a huge Bengal tiger lying across a roadway; “I saw him with my own eyes,” he said.)</a:t>
            </a:r>
            <a:endParaRPr sz="28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7" name="Google Shape;87;p18"/>
          <p:cNvSpPr txBox="1">
            <a:spLocks noGrp="1"/>
          </p:cNvSpPr>
          <p:nvPr>
            <p:ph type="body" idx="1"/>
          </p:nvPr>
        </p:nvSpPr>
        <p:spPr>
          <a:xfrm>
            <a:off x="492450" y="345450"/>
            <a:ext cx="8159100" cy="4452600"/>
          </a:xfrm>
          <a:prstGeom prst="rect">
            <a:avLst/>
          </a:prstGeom>
          <a:solidFill>
            <a:srgbClr val="6D9EEB"/>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1200"/>
              </a:spcBef>
              <a:spcAft>
                <a:spcPts val="0"/>
              </a:spcAft>
              <a:buClr>
                <a:schemeClr val="dk1"/>
              </a:buClr>
              <a:buSzPts val="1100"/>
              <a:buFont typeface="Arial"/>
              <a:buNone/>
            </a:pPr>
            <a:r>
              <a:rPr lang="en" sz="2800">
                <a:solidFill>
                  <a:schemeClr val="dk1"/>
                </a:solidFill>
                <a:latin typeface="Lato"/>
                <a:ea typeface="Lato"/>
                <a:cs typeface="Lato"/>
                <a:sym typeface="Lato"/>
              </a:rPr>
              <a:t>It has become customary in our circles to observe October as Pastor Appreciation Month, a time for us to thank those who serve as shepherds among our congregations. Although most pastors in our country serve in quite civilized locations, ministry today is filled with its own challenges unique to our setting: cultural and philosophical opposition to Scriptural principles, challenges to marriage and home life, economic and time pressures on modern families, and more.</a:t>
            </a:r>
            <a:endParaRPr sz="28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3" name="Google Shape;93;p19"/>
          <p:cNvSpPr txBox="1">
            <a:spLocks noGrp="1"/>
          </p:cNvSpPr>
          <p:nvPr>
            <p:ph type="body" idx="1"/>
          </p:nvPr>
        </p:nvSpPr>
        <p:spPr>
          <a:xfrm>
            <a:off x="311700" y="445025"/>
            <a:ext cx="8520600" cy="4201500"/>
          </a:xfrm>
          <a:prstGeom prst="rect">
            <a:avLst/>
          </a:prstGeom>
          <a:solidFill>
            <a:srgbClr val="79B4F6"/>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1200"/>
              </a:spcBef>
              <a:spcAft>
                <a:spcPts val="0"/>
              </a:spcAft>
              <a:buClr>
                <a:schemeClr val="dk1"/>
              </a:buClr>
              <a:buSzPts val="1100"/>
              <a:buFont typeface="Arial"/>
              <a:buNone/>
            </a:pPr>
            <a:r>
              <a:rPr lang="en" sz="2800">
                <a:solidFill>
                  <a:schemeClr val="dk1"/>
                </a:solidFill>
                <a:latin typeface="Lato"/>
                <a:ea typeface="Lato"/>
                <a:cs typeface="Lato"/>
                <a:sym typeface="Lato"/>
              </a:rPr>
              <a:t>How is it then that men enter the ministry with hope, confidence, and commitment? The answer is found in the fact that God himself arranged for the public ministry of Word and Sacrament for his Church. Through the Church he Calls pastors to service, and promises to bless all who serve him. “</a:t>
            </a:r>
            <a:r>
              <a:rPr lang="en" sz="2800" i="1">
                <a:solidFill>
                  <a:schemeClr val="dk1"/>
                </a:solidFill>
                <a:latin typeface="Lato"/>
                <a:ea typeface="Lato"/>
                <a:cs typeface="Lato"/>
                <a:sym typeface="Lato"/>
              </a:rPr>
              <a:t>Guard yourselves and all the flock of which the Holy Spirit has made you overseers. Be shepherds of the church of God, which he bought with his own blood </a:t>
            </a:r>
            <a:r>
              <a:rPr lang="en" sz="2800">
                <a:solidFill>
                  <a:schemeClr val="dk1"/>
                </a:solidFill>
                <a:latin typeface="Lato"/>
                <a:ea typeface="Lato"/>
                <a:cs typeface="Lato"/>
                <a:sym typeface="Lato"/>
              </a:rPr>
              <a:t>(Acts 28).”</a:t>
            </a:r>
            <a:endParaRPr sz="280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9" name="Google Shape;99;p20"/>
          <p:cNvSpPr txBox="1"/>
          <p:nvPr/>
        </p:nvSpPr>
        <p:spPr>
          <a:xfrm>
            <a:off x="830700" y="945166"/>
            <a:ext cx="7482600" cy="3253168"/>
          </a:xfrm>
          <a:prstGeom prst="rect">
            <a:avLst/>
          </a:prstGeom>
          <a:solidFill>
            <a:srgbClr val="166687"/>
          </a:solidFill>
          <a:ln w="76200"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sz="5200">
                <a:solidFill>
                  <a:schemeClr val="lt1"/>
                </a:solidFill>
                <a:latin typeface="Montserrat SemiBold"/>
                <a:ea typeface="Montserrat SemiBold"/>
                <a:cs typeface="Montserrat SemiBold"/>
                <a:sym typeface="Montserrat SemiBold"/>
              </a:rPr>
              <a:t>What is my best memory of my childhood pastor?</a:t>
            </a:r>
            <a:endParaRPr sz="52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5" name="Google Shape;105;p21"/>
          <p:cNvSpPr txBox="1">
            <a:spLocks noGrp="1"/>
          </p:cNvSpPr>
          <p:nvPr>
            <p:ph type="body" idx="1"/>
          </p:nvPr>
        </p:nvSpPr>
        <p:spPr>
          <a:xfrm>
            <a:off x="274500" y="329400"/>
            <a:ext cx="8595000" cy="1845600"/>
          </a:xfrm>
          <a:prstGeom prst="rect">
            <a:avLst/>
          </a:prstGeom>
          <a:solidFill>
            <a:srgbClr val="861B6C"/>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1200"/>
              </a:spcAft>
              <a:buNone/>
            </a:pPr>
            <a:r>
              <a:rPr lang="en" sz="3100">
                <a:solidFill>
                  <a:schemeClr val="lt1"/>
                </a:solidFill>
                <a:latin typeface="Montserrat"/>
                <a:ea typeface="Montserrat"/>
                <a:cs typeface="Montserrat"/>
                <a:sym typeface="Montserrat"/>
              </a:rPr>
              <a:t>St. Paul, quoting the Prophet Isaiah (52) refers to the beautiful “</a:t>
            </a:r>
            <a:r>
              <a:rPr lang="en" sz="3100" i="1">
                <a:solidFill>
                  <a:schemeClr val="lt1"/>
                </a:solidFill>
                <a:latin typeface="Montserrat"/>
                <a:ea typeface="Montserrat"/>
                <a:cs typeface="Montserrat"/>
                <a:sym typeface="Montserrat"/>
              </a:rPr>
              <a:t>feet of those who bring good news</a:t>
            </a:r>
            <a:r>
              <a:rPr lang="en" sz="3100">
                <a:solidFill>
                  <a:schemeClr val="lt1"/>
                </a:solidFill>
                <a:latin typeface="Montserrat"/>
                <a:ea typeface="Montserrat"/>
                <a:cs typeface="Montserrat"/>
                <a:sym typeface="Montserrat"/>
              </a:rPr>
              <a:t> (Romans 10).” </a:t>
            </a:r>
            <a:endParaRPr sz="3100">
              <a:solidFill>
                <a:schemeClr val="lt1"/>
              </a:solidFill>
              <a:latin typeface="Montserrat"/>
              <a:ea typeface="Montserrat"/>
              <a:cs typeface="Montserrat"/>
              <a:sym typeface="Montserrat"/>
            </a:endParaRPr>
          </a:p>
        </p:txBody>
      </p:sp>
      <p:sp>
        <p:nvSpPr>
          <p:cNvPr id="106" name="Google Shape;106;p21"/>
          <p:cNvSpPr txBox="1">
            <a:spLocks noGrp="1"/>
          </p:cNvSpPr>
          <p:nvPr>
            <p:ph type="body" idx="2"/>
          </p:nvPr>
        </p:nvSpPr>
        <p:spPr>
          <a:xfrm>
            <a:off x="237150" y="2399575"/>
            <a:ext cx="8669700" cy="2513700"/>
          </a:xfrm>
          <a:prstGeom prst="rect">
            <a:avLst/>
          </a:prstGeom>
          <a:solidFill>
            <a:srgbClr val="16668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3400">
                <a:solidFill>
                  <a:schemeClr val="lt1"/>
                </a:solidFill>
                <a:latin typeface="Montserrat SemiBold"/>
                <a:ea typeface="Montserrat SemiBold"/>
                <a:cs typeface="Montserrat SemiBold"/>
                <a:sym typeface="Montserrat SemiBold"/>
              </a:rPr>
              <a:t>What is the implication for mission work in India, Peru and around the world and pastoral ministry at home? </a:t>
            </a:r>
            <a:r>
              <a:rPr lang="en" sz="3700">
                <a:solidFill>
                  <a:schemeClr val="lt1"/>
                </a:solidFill>
                <a:latin typeface="Montserrat SemiBold"/>
                <a:ea typeface="Montserrat SemiBold"/>
                <a:cs typeface="Montserrat SemiBold"/>
                <a:sym typeface="Montserrat SemiBold"/>
              </a:rPr>
              <a:t> </a:t>
            </a:r>
            <a:endParaRPr sz="3700">
              <a:solidFill>
                <a:schemeClr val="lt1"/>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599</Words>
  <Application>Microsoft Office PowerPoint</Application>
  <PresentationFormat>On-screen Show (16:9)</PresentationFormat>
  <Paragraphs>19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Montserrat</vt:lpstr>
      <vt:lpstr>Lato</vt:lpstr>
      <vt:lpstr>Montserrat SemiBold</vt:lpstr>
      <vt:lpstr>Waiting for the Sunrise</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New Hope Lutheran</dc:creator>
  <cp:lastModifiedBy>Ruggles, Cheyanna</cp:lastModifiedBy>
  <cp:revision>1</cp:revision>
  <dcterms:modified xsi:type="dcterms:W3CDTF">2025-05-10T02:11:21Z</dcterms:modified>
</cp:coreProperties>
</file>